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0"/>
  </p:notesMasterIdLst>
  <p:handoutMasterIdLst>
    <p:handoutMasterId r:id="rId81"/>
  </p:handoutMasterIdLst>
  <p:sldIdLst>
    <p:sldId id="360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93" r:id="rId15"/>
    <p:sldId id="403" r:id="rId16"/>
    <p:sldId id="395" r:id="rId17"/>
    <p:sldId id="396" r:id="rId18"/>
    <p:sldId id="397" r:id="rId19"/>
    <p:sldId id="398" r:id="rId20"/>
    <p:sldId id="373" r:id="rId21"/>
    <p:sldId id="374" r:id="rId22"/>
    <p:sldId id="391" r:id="rId23"/>
    <p:sldId id="392" r:id="rId24"/>
    <p:sldId id="402" r:id="rId25"/>
    <p:sldId id="39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24" r:id="rId43"/>
    <p:sldId id="257" r:id="rId44"/>
    <p:sldId id="258" r:id="rId45"/>
    <p:sldId id="284" r:id="rId46"/>
    <p:sldId id="345" r:id="rId47"/>
    <p:sldId id="312" r:id="rId48"/>
    <p:sldId id="293" r:id="rId49"/>
    <p:sldId id="353" r:id="rId50"/>
    <p:sldId id="342" r:id="rId51"/>
    <p:sldId id="294" r:id="rId52"/>
    <p:sldId id="355" r:id="rId53"/>
    <p:sldId id="341" r:id="rId54"/>
    <p:sldId id="297" r:id="rId55"/>
    <p:sldId id="343" r:id="rId56"/>
    <p:sldId id="356" r:id="rId57"/>
    <p:sldId id="298" r:id="rId58"/>
    <p:sldId id="317" r:id="rId59"/>
    <p:sldId id="329" r:id="rId60"/>
    <p:sldId id="299" r:id="rId61"/>
    <p:sldId id="300" r:id="rId62"/>
    <p:sldId id="334" r:id="rId63"/>
    <p:sldId id="335" r:id="rId64"/>
    <p:sldId id="336" r:id="rId65"/>
    <p:sldId id="320" r:id="rId66"/>
    <p:sldId id="351" r:id="rId67"/>
    <p:sldId id="348" r:id="rId68"/>
    <p:sldId id="301" r:id="rId69"/>
    <p:sldId id="331" r:id="rId70"/>
    <p:sldId id="350" r:id="rId71"/>
    <p:sldId id="302" r:id="rId72"/>
    <p:sldId id="306" r:id="rId73"/>
    <p:sldId id="308" r:id="rId74"/>
    <p:sldId id="309" r:id="rId75"/>
    <p:sldId id="357" r:id="rId76"/>
    <p:sldId id="358" r:id="rId77"/>
    <p:sldId id="359" r:id="rId78"/>
    <p:sldId id="338" r:id="rId79"/>
  </p:sldIdLst>
  <p:sldSz cx="9144000" cy="6858000" type="screen4x3"/>
  <p:notesSz cx="6858000" cy="9144000"/>
  <p:custDataLst>
    <p:tags r:id="rId8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anfrAl" initials="C" lastIdx="1" clrIdx="0"/>
  <p:cmAuthor id="1" name="milan" initials="m" lastIdx="4" clrIdx="1">
    <p:extLst/>
  </p:cmAuthor>
  <p:cmAuthor id="2" name="milan sanader" initials="m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FF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21" autoAdjust="0"/>
    <p:restoredTop sz="78311" autoAdjust="0"/>
  </p:normalViewPr>
  <p:slideViewPr>
    <p:cSldViewPr>
      <p:cViewPr varScale="1">
        <p:scale>
          <a:sx n="67" d="100"/>
          <a:sy n="67" d="100"/>
        </p:scale>
        <p:origin x="98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36677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gs" Target="tags/tag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an\AppData\Local\Microsoft\Windows\Temporary%20Internet%20Files\Content.IE5\0BZ8F6Q9\Copy%20of%20Student%20Injury%20Prevention%20Initiative%20Initial%20Report%20v2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an\AppData\Local\Microsoft\Windows\Temporary%20Internet%20Files\Content.IE5\0BZ8F6Q9\Copy%20of%20Student%20Injury%20Prevention%20Initiative%20Initial%20Report%20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/>
              <a:t>Safety Issues and Environmental Concerns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Student Injury Prevention Initiative Initial Report v2 (1).xlsx]Category 1'!$J$1</c:f>
              <c:strCache>
                <c:ptCount val="1"/>
                <c:pt idx="0">
                  <c:v>Barrie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 (1).xlsx]Category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'[Copy of Student Injury Prevention Initiative Initial Report v2 (1).xlsx]Category 1'!$J$2:$J$5</c:f>
              <c:numCache>
                <c:formatCode>0%</c:formatCode>
                <c:ptCount val="4"/>
                <c:pt idx="0">
                  <c:v>2.1087002455628993E-2</c:v>
                </c:pt>
                <c:pt idx="1">
                  <c:v>0.54623274256554233</c:v>
                </c:pt>
                <c:pt idx="2">
                  <c:v>0.43268025497882867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'[Copy of Student Injury Prevention Initiative Initial Report v2 (1).xlsx]Category 1'!$Q$1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 (1).xlsx]Category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'[Copy of Student Injury Prevention Initiative Initial Report v2 (1).xlsx]Category 1'!$Q$2:$Q$5</c:f>
              <c:numCache>
                <c:formatCode>0%</c:formatCode>
                <c:ptCount val="4"/>
                <c:pt idx="0">
                  <c:v>0.12076433522731217</c:v>
                </c:pt>
                <c:pt idx="1">
                  <c:v>0.57055544678012482</c:v>
                </c:pt>
                <c:pt idx="2">
                  <c:v>0.18838271611422941</c:v>
                </c:pt>
                <c:pt idx="3">
                  <c:v>0.12029750187833353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251784"/>
        <c:axId val="419252176"/>
      </c:barChart>
      <c:catAx>
        <c:axId val="419251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9252176"/>
        <c:crosses val="autoZero"/>
        <c:auto val="1"/>
        <c:lblAlgn val="ctr"/>
        <c:lblOffset val="100"/>
        <c:noMultiLvlLbl val="0"/>
      </c:catAx>
      <c:valAx>
        <c:axId val="4192521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192517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/>
              <a:t>Activities to Improve Board-Level Safety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Student Injury Prevention Initiative Initial Report v2.xlsx]Category 2'!$N$1</c:f>
              <c:strCache>
                <c:ptCount val="1"/>
                <c:pt idx="0">
                  <c:v>Thunder Bay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'[Copy of Student Injury Prevention Initiative Initial Report v2.xlsx]Category 2'!$N$2:$N$6</c:f>
              <c:numCache>
                <c:formatCode>0%</c:formatCode>
                <c:ptCount val="5"/>
                <c:pt idx="0">
                  <c:v>0</c:v>
                </c:pt>
                <c:pt idx="1">
                  <c:v>0.32083912597848252</c:v>
                </c:pt>
                <c:pt idx="2">
                  <c:v>0.58536407177651384</c:v>
                </c:pt>
                <c:pt idx="3">
                  <c:v>0</c:v>
                </c:pt>
                <c:pt idx="4">
                  <c:v>9.3796802245003641E-2</c:v>
                </c:pt>
              </c:numCache>
            </c:numRef>
          </c:val>
        </c:ser>
        <c:ser>
          <c:idx val="1"/>
          <c:order val="1"/>
          <c:tx>
            <c:strRef>
              <c:f>'[Copy of Student Injury Prevention Initiative Initial Report v2.xlsx]Category 2'!$Q$1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'[Copy of Student Injury Prevention Initiative Initial Report v2.xlsx]Category 2'!$Q$2:$Q$6</c:f>
              <c:numCache>
                <c:formatCode>0%</c:formatCode>
                <c:ptCount val="5"/>
                <c:pt idx="0">
                  <c:v>8.6392166930090913E-2</c:v>
                </c:pt>
                <c:pt idx="1">
                  <c:v>0.37173239442334921</c:v>
                </c:pt>
                <c:pt idx="2">
                  <c:v>0.39804954770545431</c:v>
                </c:pt>
                <c:pt idx="3">
                  <c:v>0.14171689759903877</c:v>
                </c:pt>
                <c:pt idx="4">
                  <c:v>2.1089933420666389E-3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25352"/>
        <c:axId val="423125744"/>
      </c:barChart>
      <c:catAx>
        <c:axId val="423125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3125744"/>
        <c:crosses val="autoZero"/>
        <c:auto val="1"/>
        <c:lblAlgn val="ctr"/>
        <c:lblOffset val="100"/>
        <c:noMultiLvlLbl val="0"/>
      </c:catAx>
      <c:valAx>
        <c:axId val="4231257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231253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/>
              <a:t>Safety Issues and Environmental Concerns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Student Injury Prevention Initiative Initial Report v2.xlsx]Category 1'!$O$1</c:f>
              <c:strCache>
                <c:ptCount val="1"/>
                <c:pt idx="0">
                  <c:v>Toronto and Area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'[Copy of Student Injury Prevention Initiative Initial Report v2.xlsx]Category 1'!$O$2:$O$5</c:f>
              <c:numCache>
                <c:formatCode>0%</c:formatCode>
                <c:ptCount val="4"/>
                <c:pt idx="0">
                  <c:v>0.2294972482826956</c:v>
                </c:pt>
                <c:pt idx="1">
                  <c:v>0.55811370633666413</c:v>
                </c:pt>
                <c:pt idx="2">
                  <c:v>8.1508226655691574E-2</c:v>
                </c:pt>
                <c:pt idx="3">
                  <c:v>0.13088081872494881</c:v>
                </c:pt>
              </c:numCache>
            </c:numRef>
          </c:val>
        </c:ser>
        <c:ser>
          <c:idx val="1"/>
          <c:order val="1"/>
          <c:tx>
            <c:strRef>
              <c:f>'[Copy of Student Injury Prevention Initiative Initial Report v2.xlsx]Category 1'!$Q$1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'[Copy of Student Injury Prevention Initiative Initial Report v2.xlsx]Category 1'!$Q$2:$Q$5</c:f>
              <c:numCache>
                <c:formatCode>0%</c:formatCode>
                <c:ptCount val="4"/>
                <c:pt idx="0">
                  <c:v>0.12076433522731217</c:v>
                </c:pt>
                <c:pt idx="1">
                  <c:v>0.57055544678012482</c:v>
                </c:pt>
                <c:pt idx="2">
                  <c:v>0.18838271611422941</c:v>
                </c:pt>
                <c:pt idx="3">
                  <c:v>0.12029750187833353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249432"/>
        <c:axId val="419249824"/>
      </c:barChart>
      <c:catAx>
        <c:axId val="419249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9249824"/>
        <c:crosses val="autoZero"/>
        <c:auto val="1"/>
        <c:lblAlgn val="ctr"/>
        <c:lblOffset val="100"/>
        <c:noMultiLvlLbl val="0"/>
      </c:catAx>
      <c:valAx>
        <c:axId val="4192498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19249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/>
              <a:t>Activities to Improve Board-Level Safety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Student Injury Prevention Initiative Initial Report v2.xlsx]Category 2'!$O$1</c:f>
              <c:strCache>
                <c:ptCount val="1"/>
                <c:pt idx="0">
                  <c:v>Toronto and Area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'[Copy of Student Injury Prevention Initiative Initial Report v2.xlsx]Category 2'!$O$2:$O$6</c:f>
              <c:numCache>
                <c:formatCode>0%</c:formatCode>
                <c:ptCount val="5"/>
                <c:pt idx="0">
                  <c:v>0.18950355359556867</c:v>
                </c:pt>
                <c:pt idx="1">
                  <c:v>0.15389262687185351</c:v>
                </c:pt>
                <c:pt idx="2">
                  <c:v>0.43018974914837127</c:v>
                </c:pt>
                <c:pt idx="3">
                  <c:v>0.2257116239365963</c:v>
                </c:pt>
                <c:pt idx="4">
                  <c:v>7.0244644761020391E-4</c:v>
                </c:pt>
              </c:numCache>
            </c:numRef>
          </c:val>
        </c:ser>
        <c:ser>
          <c:idx val="1"/>
          <c:order val="1"/>
          <c:tx>
            <c:strRef>
              <c:f>'[Copy of Student Injury Prevention Initiative Initial Report v2.xlsx]Category 2'!$Q$1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'[Copy of Student Injury Prevention Initiative Initial Report v2.xlsx]Category 2'!$Q$2:$Q$6</c:f>
              <c:numCache>
                <c:formatCode>0%</c:formatCode>
                <c:ptCount val="5"/>
                <c:pt idx="0">
                  <c:v>8.6392166930090913E-2</c:v>
                </c:pt>
                <c:pt idx="1">
                  <c:v>0.37173239442334921</c:v>
                </c:pt>
                <c:pt idx="2">
                  <c:v>0.39804954770545431</c:v>
                </c:pt>
                <c:pt idx="3">
                  <c:v>0.14171689759903877</c:v>
                </c:pt>
                <c:pt idx="4">
                  <c:v>2.1089933420666389E-3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26528"/>
        <c:axId val="423126920"/>
      </c:barChart>
      <c:catAx>
        <c:axId val="423126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3126920"/>
        <c:crosses val="autoZero"/>
        <c:auto val="1"/>
        <c:lblAlgn val="ctr"/>
        <c:lblOffset val="100"/>
        <c:noMultiLvlLbl val="0"/>
      </c:catAx>
      <c:valAx>
        <c:axId val="4231269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23126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999FF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0.21284614209532285"/>
                  <c:y val="-3.921542239733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6698645802640343E-2"/>
                  <c:y val="7.012321608771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34925">
                  <a:solidFill>
                    <a:prstClr val="black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0.20733402174692331"/>
                  <c:y val="-9.002655555538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698085555505662"/>
                  <c:y val="0.18126305538058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7958081188257993"/>
                  <c:y val="-0.11543417011841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227629179413675"/>
                  <c:y val="0.24583047776301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6322879245985342"/>
                  <c:y val="-0.17337819044502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330695297700136"/>
                  <c:y val="0.23392093580094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0.11416092590118893"/>
                  <c:y val="-0.22398945936544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664144546431821"/>
                  <c:y val="7.315850886757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34925">
                  <a:solidFill>
                    <a:schemeClr val="tx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1"/>
            <c:bubble3D val="0"/>
            <c:spPr>
              <a:solidFill>
                <a:srgbClr val="0099FF"/>
              </a:solidFill>
            </c:spPr>
          </c:dPt>
          <c:dPt>
            <c:idx val="2"/>
            <c:bubble3D val="0"/>
            <c:spPr>
              <a:solidFill>
                <a:srgbClr val="FF9900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Lbls>
            <c:dLbl>
              <c:idx val="2"/>
              <c:layout>
                <c:manualLayout>
                  <c:x val="-0.14798173455901134"/>
                  <c:y val="-0.11390815885611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820546765945626"/>
                  <c:y val="-0.16951310052244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6790181273168154E-2"/>
                  <c:y val="0.25567623836272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11</c:v>
                </c:pt>
                <c:pt idx="3">
                  <c:v>20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0720988368782844"/>
                  <c:y val="9.3931127440533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982352391280807"/>
                  <c:y val="-0.13616501008905227"/>
                </c:manualLayout>
              </c:layout>
              <c:tx>
                <c:rich>
                  <a:bodyPr/>
                  <a:lstStyle/>
                  <a:p>
                    <a:r>
                      <a:rPr lang="en-US" sz="3600" b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426382114109682"/>
                  <c:y val="0.30589351043527285"/>
                </c:manualLayout>
              </c:layout>
              <c:tx>
                <c:rich>
                  <a:bodyPr/>
                  <a:lstStyle/>
                  <a:p>
                    <a:r>
                      <a:rPr lang="en-US" sz="3600" b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22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</c:pieChart>
    </c:plotArea>
    <c:plotVisOnly val="1"/>
    <c:dispBlanksAs val="zero"/>
    <c:showDLblsOverMax val="0"/>
  </c:chart>
  <c:txPr>
    <a:bodyPr/>
    <a:lstStyle/>
    <a:p>
      <a:pPr algn="l" rtl="0" eaLnBrk="1" latinLnBrk="0" hangingPunct="1">
        <a:lnSpc>
          <a:spcPts val="2800"/>
        </a:lnSpc>
        <a:spcBef>
          <a:spcPct val="0"/>
        </a:spcBef>
        <a:buNone/>
        <a:defRPr kumimoji="0" lang="en-US" sz="2600" b="1" kern="1200" dirty="0" smtClean="0">
          <a:ln>
            <a:noFill/>
          </a:ln>
          <a:solidFill>
            <a:schemeClr val="accent1"/>
          </a:solidFill>
          <a:effectLst/>
          <a:latin typeface="Arial" pitchFamily="34" charset="0"/>
          <a:ea typeface="+mj-ea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/>
              <a:t>Activities to Improve Board-Level Safety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Student Injury Prevention Initiative Initial Report v2.xlsx]Category 2'!$J$1</c:f>
              <c:strCache>
                <c:ptCount val="1"/>
                <c:pt idx="0">
                  <c:v>Barrie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'[Copy of Student Injury Prevention Initiative Initial Report v2.xlsx]Category 2'!$J$2:$J$6</c:f>
              <c:numCache>
                <c:formatCode>0%</c:formatCode>
                <c:ptCount val="5"/>
                <c:pt idx="0">
                  <c:v>1.4854332179825119E-4</c:v>
                </c:pt>
                <c:pt idx="1">
                  <c:v>0.62550936247761224</c:v>
                </c:pt>
                <c:pt idx="2">
                  <c:v>0.35581072063297037</c:v>
                </c:pt>
                <c:pt idx="3">
                  <c:v>1.8531373567619028E-2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'[Copy of Student Injury Prevention Initiative Initial Report v2.xlsx]Category 2'!$Q$1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'[Copy of Student Injury Prevention Initiative Initial Report v2.xlsx]Category 2'!$Q$2:$Q$6</c:f>
              <c:numCache>
                <c:formatCode>0%</c:formatCode>
                <c:ptCount val="5"/>
                <c:pt idx="0">
                  <c:v>8.6392166930090913E-2</c:v>
                </c:pt>
                <c:pt idx="1">
                  <c:v>0.37173239442334921</c:v>
                </c:pt>
                <c:pt idx="2">
                  <c:v>0.39804954770545431</c:v>
                </c:pt>
                <c:pt idx="3">
                  <c:v>0.14171689759903877</c:v>
                </c:pt>
                <c:pt idx="4">
                  <c:v>2.1089933420666389E-3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252960"/>
        <c:axId val="419253352"/>
      </c:barChart>
      <c:catAx>
        <c:axId val="41925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9253352"/>
        <c:crosses val="autoZero"/>
        <c:auto val="1"/>
        <c:lblAlgn val="ctr"/>
        <c:lblOffset val="100"/>
        <c:noMultiLvlLbl val="0"/>
      </c:catAx>
      <c:valAx>
        <c:axId val="4192533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19252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5182347671646482"/>
                  <c:y val="7.9437771751380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832205592182779"/>
                  <c:y val="-1.1653467075086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0.24016775913787364"/>
                  <c:y val="-7.15045349228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556141077957636"/>
                  <c:y val="0.10741558271075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1041854514584998"/>
                  <c:y val="-4.6438242548842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222054073641334"/>
                  <c:y val="0.14796349815361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55219211398603E-2"/>
          <c:y val="3.8214310241435144E-2"/>
          <c:w val="0.9264529360274445"/>
          <c:h val="0.95054618674637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18961341156097308"/>
                  <c:y val="0.13040121466860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2656159184217976E-2"/>
                  <c:y val="0.17797621255447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290815688430591"/>
                  <c:y val="3.6479251334811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133190028285588"/>
                  <c:y val="-0.12574743349261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17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0.25464175151709861"/>
                  <c:y val="-1.7355270384667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510504092442952"/>
                  <c:y val="0.19032594762863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104263300272919"/>
                  <c:y val="0.17906042849295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645778030800989"/>
                  <c:y val="2.0343526826588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905699155112853"/>
                  <c:y val="-0.18091173777696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</c:v>
                </c:pt>
                <c:pt idx="1">
                  <c:v>18</c:v>
                </c:pt>
                <c:pt idx="2">
                  <c:v>20</c:v>
                </c:pt>
                <c:pt idx="3">
                  <c:v>18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6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1536179622017306"/>
                  <c:y val="-0.15251349545636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370783647495959"/>
                  <c:y val="-6.6301613367160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918843122369121"/>
                  <c:y val="0.28606011052044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882886713596213"/>
                  <c:y val="9.4300508298940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8691538131565641"/>
                  <c:y val="-9.7390815023597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4"/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</c:v>
                </c:pt>
                <c:pt idx="1">
                  <c:v>22</c:v>
                </c:pt>
                <c:pt idx="2">
                  <c:v>32</c:v>
                </c:pt>
                <c:pt idx="3">
                  <c:v>6</c:v>
                </c:pt>
                <c:pt idx="4">
                  <c:v>21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/>
              <a:t>Safety Issues and Environmental Concerns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Student Injury Prevention Initiative Initial Report v2.xlsx]Category 1'!$K$1</c:f>
              <c:strCache>
                <c:ptCount val="1"/>
                <c:pt idx="0">
                  <c:v>London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'[Copy of Student Injury Prevention Initiative Initial Report v2.xlsx]Category 1'!$K$2:$K$5</c:f>
              <c:numCache>
                <c:formatCode>0%</c:formatCode>
                <c:ptCount val="4"/>
                <c:pt idx="0">
                  <c:v>0.10291810167242518</c:v>
                </c:pt>
                <c:pt idx="1">
                  <c:v>0.70152224971340638</c:v>
                </c:pt>
                <c:pt idx="2">
                  <c:v>0.1771137188315644</c:v>
                </c:pt>
                <c:pt idx="3">
                  <c:v>1.8445929782603881E-2</c:v>
                </c:pt>
              </c:numCache>
            </c:numRef>
          </c:val>
        </c:ser>
        <c:ser>
          <c:idx val="1"/>
          <c:order val="1"/>
          <c:tx>
            <c:strRef>
              <c:f>'[Copy of Student Injury Prevention Initiative Initial Report v2.xlsx]Category 1'!$Q$1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'[Copy of Student Injury Prevention Initiative Initial Report v2.xlsx]Category 1'!$Q$2:$Q$5</c:f>
              <c:numCache>
                <c:formatCode>0%</c:formatCode>
                <c:ptCount val="4"/>
                <c:pt idx="0">
                  <c:v>0.12076433522731217</c:v>
                </c:pt>
                <c:pt idx="1">
                  <c:v>0.57055544678012482</c:v>
                </c:pt>
                <c:pt idx="2">
                  <c:v>0.18838271611422941</c:v>
                </c:pt>
                <c:pt idx="3">
                  <c:v>0.12029750187833353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248256"/>
        <c:axId val="419248648"/>
      </c:barChart>
      <c:catAx>
        <c:axId val="419248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9248648"/>
        <c:crosses val="autoZero"/>
        <c:auto val="1"/>
        <c:lblAlgn val="ctr"/>
        <c:lblOffset val="100"/>
        <c:noMultiLvlLbl val="0"/>
      </c:catAx>
      <c:valAx>
        <c:axId val="4192486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19248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/>
              <a:t>Activities to Improve Board-Level Safety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Student Injury Prevention Initiative Initial Report v2.xlsx]Category 2'!$K$1</c:f>
              <c:strCache>
                <c:ptCount val="1"/>
                <c:pt idx="0">
                  <c:v>London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'[Copy of Student Injury Prevention Initiative Initial Report v2.xlsx]Category 2'!$K$2:$K$6</c:f>
              <c:numCache>
                <c:formatCode>0%</c:formatCode>
                <c:ptCount val="5"/>
                <c:pt idx="0">
                  <c:v>7.3598808245544517E-2</c:v>
                </c:pt>
                <c:pt idx="1">
                  <c:v>0.44542069154453523</c:v>
                </c:pt>
                <c:pt idx="2">
                  <c:v>0.20620409789216471</c:v>
                </c:pt>
                <c:pt idx="3">
                  <c:v>0.27477640231775569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'[Copy of Student Injury Prevention Initiative Initial Report v2.xlsx]Category 2'!$Q$1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'[Copy of Student Injury Prevention Initiative Initial Report v2.xlsx]Category 2'!$Q$2:$Q$6</c:f>
              <c:numCache>
                <c:formatCode>0%</c:formatCode>
                <c:ptCount val="5"/>
                <c:pt idx="0">
                  <c:v>8.6392166930090913E-2</c:v>
                </c:pt>
                <c:pt idx="1">
                  <c:v>0.37173239442334921</c:v>
                </c:pt>
                <c:pt idx="2">
                  <c:v>0.39804954770545431</c:v>
                </c:pt>
                <c:pt idx="3">
                  <c:v>0.14171689759903877</c:v>
                </c:pt>
                <c:pt idx="4">
                  <c:v>2.1089933420666389E-3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254136"/>
        <c:axId val="419254528"/>
      </c:barChart>
      <c:catAx>
        <c:axId val="419254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9254528"/>
        <c:crosses val="autoZero"/>
        <c:auto val="1"/>
        <c:lblAlgn val="ctr"/>
        <c:lblOffset val="100"/>
        <c:noMultiLvlLbl val="0"/>
      </c:catAx>
      <c:valAx>
        <c:axId val="41925452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19254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/>
              <a:t>Safety Issues and Environmental Concerns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'[aldo slides.xlsx]Category 1'!$L$1</c:f>
              <c:strCache>
                <c:ptCount val="1"/>
                <c:pt idx="0">
                  <c:v>Ottawa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'[aldo slides.xlsx]Category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'[aldo slides.xlsx]Category 1'!$L$2:$L$5</c:f>
              <c:numCache>
                <c:formatCode>0%</c:formatCode>
                <c:ptCount val="4"/>
                <c:pt idx="0">
                  <c:v>0.11833756209544713</c:v>
                </c:pt>
                <c:pt idx="1">
                  <c:v>0.48814013857179928</c:v>
                </c:pt>
                <c:pt idx="2">
                  <c:v>0.10847556791580316</c:v>
                </c:pt>
                <c:pt idx="3">
                  <c:v>0.28504673141695047</c:v>
                </c:pt>
              </c:numCache>
            </c:numRef>
          </c:val>
        </c:ser>
        <c:ser>
          <c:idx val="1"/>
          <c:order val="1"/>
          <c:tx>
            <c:strRef>
              <c:f>'[aldo slides.xlsx]Category 1'!$Q$1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'[aldo slides.xlsx]Category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'[aldo slides.xlsx]Category 1'!$Q$2:$Q$5</c:f>
              <c:numCache>
                <c:formatCode>0%</c:formatCode>
                <c:ptCount val="4"/>
                <c:pt idx="0">
                  <c:v>0.12076433522731217</c:v>
                </c:pt>
                <c:pt idx="1">
                  <c:v>0.57055544678012482</c:v>
                </c:pt>
                <c:pt idx="2">
                  <c:v>0.18838271611422941</c:v>
                </c:pt>
                <c:pt idx="3">
                  <c:v>0.12029750187833353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19472"/>
        <c:axId val="423119864"/>
      </c:barChart>
      <c:catAx>
        <c:axId val="42311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3119864"/>
        <c:crosses val="autoZero"/>
        <c:auto val="1"/>
        <c:lblAlgn val="ctr"/>
        <c:lblOffset val="100"/>
        <c:noMultiLvlLbl val="0"/>
      </c:catAx>
      <c:valAx>
        <c:axId val="4231198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231194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/>
              <a:t>Activities to Improve Board-Level Safety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'[aldo slides.xlsx]Category 2'!$L$1</c:f>
              <c:strCache>
                <c:ptCount val="1"/>
                <c:pt idx="0">
                  <c:v>Ottawa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'[aldo slides.xlsx]Category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'[aldo slides.xlsx]Category 2'!$L$2:$L$6</c:f>
              <c:numCache>
                <c:formatCode>0%</c:formatCode>
                <c:ptCount val="5"/>
                <c:pt idx="0">
                  <c:v>0</c:v>
                </c:pt>
                <c:pt idx="1">
                  <c:v>0.45952052607938232</c:v>
                </c:pt>
                <c:pt idx="2">
                  <c:v>0.51298838549911507</c:v>
                </c:pt>
                <c:pt idx="3">
                  <c:v>2.7491088421502489E-2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'[aldo slides.xlsx]Category 2'!$Q$1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'[aldo slides.xlsx]Category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'[aldo slides.xlsx]Category 2'!$Q$2:$Q$6</c:f>
              <c:numCache>
                <c:formatCode>0%</c:formatCode>
                <c:ptCount val="5"/>
                <c:pt idx="0">
                  <c:v>8.6392166930090913E-2</c:v>
                </c:pt>
                <c:pt idx="1">
                  <c:v>0.37173239442334921</c:v>
                </c:pt>
                <c:pt idx="2">
                  <c:v>0.39804954770545431</c:v>
                </c:pt>
                <c:pt idx="3">
                  <c:v>0.14171689759903877</c:v>
                </c:pt>
                <c:pt idx="4">
                  <c:v>2.1089933420666389E-3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20648"/>
        <c:axId val="423121040"/>
      </c:barChart>
      <c:catAx>
        <c:axId val="423120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3121040"/>
        <c:crosses val="autoZero"/>
        <c:auto val="1"/>
        <c:lblAlgn val="ctr"/>
        <c:lblOffset val="100"/>
        <c:noMultiLvlLbl val="0"/>
      </c:catAx>
      <c:valAx>
        <c:axId val="4231210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231206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/>
              <a:t>Safety Issues and Environmental Concerns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'[aldo slides.xlsx]Category 1'!$M$1</c:f>
              <c:strCache>
                <c:ptCount val="1"/>
                <c:pt idx="0">
                  <c:v>Sudbury-North Bay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'[aldo slides.xlsx]Category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'[aldo slides.xlsx]Category 1'!$M$2:$M$5</c:f>
              <c:numCache>
                <c:formatCode>0%</c:formatCode>
                <c:ptCount val="4"/>
                <c:pt idx="0">
                  <c:v>0.10302214078516062</c:v>
                </c:pt>
                <c:pt idx="1">
                  <c:v>0.30383148881414113</c:v>
                </c:pt>
                <c:pt idx="2">
                  <c:v>8.3173789860447156E-2</c:v>
                </c:pt>
                <c:pt idx="3">
                  <c:v>0.50997258054025107</c:v>
                </c:pt>
              </c:numCache>
            </c:numRef>
          </c:val>
        </c:ser>
        <c:ser>
          <c:idx val="1"/>
          <c:order val="1"/>
          <c:tx>
            <c:strRef>
              <c:f>'[aldo slides.xlsx]Category 1'!$Q$1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'[aldo slides.xlsx]Category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'[aldo slides.xlsx]Category 1'!$Q$2:$Q$5</c:f>
              <c:numCache>
                <c:formatCode>0%</c:formatCode>
                <c:ptCount val="4"/>
                <c:pt idx="0">
                  <c:v>0.12076433522731217</c:v>
                </c:pt>
                <c:pt idx="1">
                  <c:v>0.57055544678012482</c:v>
                </c:pt>
                <c:pt idx="2">
                  <c:v>0.18838271611422941</c:v>
                </c:pt>
                <c:pt idx="3">
                  <c:v>0.12029750187833353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21824"/>
        <c:axId val="423122216"/>
      </c:barChart>
      <c:catAx>
        <c:axId val="423121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3122216"/>
        <c:crosses val="autoZero"/>
        <c:auto val="1"/>
        <c:lblAlgn val="ctr"/>
        <c:lblOffset val="100"/>
        <c:noMultiLvlLbl val="0"/>
      </c:catAx>
      <c:valAx>
        <c:axId val="4231222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231218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/>
              <a:t>Activities to Improve Board-Level Safety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'[aldo slides.xlsx]Category 2'!$M$1</c:f>
              <c:strCache>
                <c:ptCount val="1"/>
                <c:pt idx="0">
                  <c:v>Sudbury-North Bay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'[aldo slides.xlsx]Category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'[aldo slides.xlsx]Category 2'!$M$2:$M$6</c:f>
              <c:numCache>
                <c:formatCode>0%</c:formatCode>
                <c:ptCount val="5"/>
                <c:pt idx="0">
                  <c:v>6.0094839073698364E-2</c:v>
                </c:pt>
                <c:pt idx="1">
                  <c:v>0.17169954021056674</c:v>
                </c:pt>
                <c:pt idx="2">
                  <c:v>0.76139569502635085</c:v>
                </c:pt>
                <c:pt idx="3">
                  <c:v>0</c:v>
                </c:pt>
                <c:pt idx="4">
                  <c:v>6.8099256893840261E-3</c:v>
                </c:pt>
              </c:numCache>
            </c:numRef>
          </c:val>
        </c:ser>
        <c:ser>
          <c:idx val="1"/>
          <c:order val="1"/>
          <c:tx>
            <c:strRef>
              <c:f>'[aldo slides.xlsx]Category 2'!$Q$1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'[aldo slides.xlsx]Category 2'!$A$2:$A$6</c:f>
              <c:strCache>
                <c:ptCount val="5"/>
                <c:pt idx="0">
                  <c:v>Developing or enhancing board communication/ awareness/ promotional activities for staff and students</c:v>
                </c:pt>
                <c:pt idx="1">
                  <c:v>Independent inspections </c:v>
                </c:pt>
                <c:pt idx="2">
                  <c:v>Professional Development for staff and for training students</c:v>
                </c:pt>
                <c:pt idx="3">
                  <c:v>Review and development/update existing health and safety plans</c:v>
                </c:pt>
                <c:pt idx="4">
                  <c:v>Other</c:v>
                </c:pt>
              </c:strCache>
            </c:strRef>
          </c:cat>
          <c:val>
            <c:numRef>
              <c:f>'[aldo slides.xlsx]Category 2'!$Q$2:$Q$6</c:f>
              <c:numCache>
                <c:formatCode>0%</c:formatCode>
                <c:ptCount val="5"/>
                <c:pt idx="0">
                  <c:v>8.6392166930090913E-2</c:v>
                </c:pt>
                <c:pt idx="1">
                  <c:v>0.37173239442334921</c:v>
                </c:pt>
                <c:pt idx="2">
                  <c:v>0.39804954770545431</c:v>
                </c:pt>
                <c:pt idx="3">
                  <c:v>0.14171689759903877</c:v>
                </c:pt>
                <c:pt idx="4">
                  <c:v>2.1089933420666389E-3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23000"/>
        <c:axId val="423123392"/>
      </c:barChart>
      <c:catAx>
        <c:axId val="423123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3123392"/>
        <c:crosses val="autoZero"/>
        <c:auto val="1"/>
        <c:lblAlgn val="ctr"/>
        <c:lblOffset val="100"/>
        <c:noMultiLvlLbl val="0"/>
      </c:catAx>
      <c:valAx>
        <c:axId val="4231233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23123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/>
              <a:t>Safety Issues and Environmental Concerns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Student Injury Prevention Initiative Initial Report v2.xlsx]Category 1'!$N$1</c:f>
              <c:strCache>
                <c:ptCount val="1"/>
                <c:pt idx="0">
                  <c:v>Thunder Bay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'[Copy of Student Injury Prevention Initiative Initial Report v2.xlsx]Category 1'!$N$2:$N$5</c:f>
              <c:numCache>
                <c:formatCode>0%</c:formatCode>
                <c:ptCount val="4"/>
                <c:pt idx="0">
                  <c:v>0.13096767077008339</c:v>
                </c:pt>
                <c:pt idx="1">
                  <c:v>0.76758506824356487</c:v>
                </c:pt>
                <c:pt idx="2">
                  <c:v>0.10144726098635189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'[Copy of Student Injury Prevention Initiative Initial Report v2.xlsx]Category 1'!$Q$1</c:f>
              <c:strCache>
                <c:ptCount val="1"/>
                <c:pt idx="0">
                  <c:v>Province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'[Copy of Student Injury Prevention Initiative Initial Report v2.xlsx]Category 1'!$A$2:$A$5</c:f>
              <c:strCache>
                <c:ptCount val="4"/>
                <c:pt idx="0">
                  <c:v>Certification and repairs of equipment</c:v>
                </c:pt>
                <c:pt idx="1">
                  <c:v>Installation of emergency safety equipment </c:v>
                </c:pt>
                <c:pt idx="2">
                  <c:v>Replacement of unsafe equipment </c:v>
                </c:pt>
                <c:pt idx="3">
                  <c:v>Other</c:v>
                </c:pt>
              </c:strCache>
            </c:strRef>
          </c:cat>
          <c:val>
            <c:numRef>
              <c:f>'[Copy of Student Injury Prevention Initiative Initial Report v2.xlsx]Category 1'!$Q$2:$Q$5</c:f>
              <c:numCache>
                <c:formatCode>0%</c:formatCode>
                <c:ptCount val="4"/>
                <c:pt idx="0">
                  <c:v>0.12076433522731217</c:v>
                </c:pt>
                <c:pt idx="1">
                  <c:v>0.57055544678012482</c:v>
                </c:pt>
                <c:pt idx="2">
                  <c:v>0.18838271611422941</c:v>
                </c:pt>
                <c:pt idx="3">
                  <c:v>0.12029750187833353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24176"/>
        <c:axId val="423124568"/>
      </c:barChart>
      <c:catAx>
        <c:axId val="42312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3124568"/>
        <c:crosses val="autoZero"/>
        <c:auto val="1"/>
        <c:lblAlgn val="ctr"/>
        <c:lblOffset val="100"/>
        <c:noMultiLvlLbl val="0"/>
      </c:catAx>
      <c:valAx>
        <c:axId val="42312456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23124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0.73901</cdr:x>
      <cdr:y>0.15132</cdr:y>
    </cdr:from>
    <cdr:to>
      <cdr:x>0.85861</cdr:x>
      <cdr:y>0.27659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>
          <a:off x="4893386" y="752620"/>
          <a:ext cx="791941" cy="62305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3EC2F-8EAF-417A-91EC-68C5A44D56F1}" type="datetimeFigureOut">
              <a:rPr lang="en-CA" smtClean="0"/>
              <a:pPr/>
              <a:t>12/11/2013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44EE4-D0B9-41FD-AF4D-014219BBBF2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2483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2993-C00B-48CF-8221-6AAEA5BE6E3A}" type="datetimeFigureOut">
              <a:rPr lang="en-CA" smtClean="0"/>
              <a:pPr/>
              <a:t>12/11/2013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315C7-8DAC-432B-8FB9-0DD3C1EF9AA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052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ur.gov.on.ca/english/gallery/v_schools_hs.php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shsa.ca/eLearningAssets/CODE/drafts/sc78/Student%20Safety%20in%20Elementary%20Science%20and%20Technology%20Grade%207%20and%208%20output/story.html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shsa.ca/eLearningAssets/CODE/drafts/tech/Student%20Safety%20in%20Secondary%20Technological%20Education%20Grades%209%20to%2012%20output/story.html" TargetMode="External"/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8gVIzRJ-J0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tao.ca/res2/firevid2.php" TargetMode="External"/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518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Health and Safety Officer/Manager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Resource Teacher/Consultant/Coordinator with responsibilities for Science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Resource Teacher/Consultant/Coordinator with responsibilities for Technological Education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Other, please specify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61B16-17DA-4668-A52D-12974F491A62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2558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Ensuring all teachers are properly trained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Making sure students receive consistent information about safety for each subject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Establishing a school board plan/policy for consistent implementation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Purchase of new equipment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Maintenance of existing equipment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Other, please specify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61B16-17DA-4668-A52D-12974F491A62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3395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8139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5341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44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0553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2995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071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48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762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49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762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50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891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0675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51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1897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52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1897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53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9506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54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7850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55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5763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56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5763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57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2880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58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3109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Bob/Milan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59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0286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Link</a:t>
            </a:r>
            <a:r>
              <a:rPr lang="en-US" baseline="0" dirty="0" smtClean="0">
                <a:hlinkClick r:id="rId3"/>
              </a:rPr>
              <a:t> to video: </a:t>
            </a:r>
            <a:endParaRPr lang="en-US" dirty="0" smtClean="0"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http://www.labour.gov.on.ca/english/gallery/v_schools_hs.php</a:t>
            </a:r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60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375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9017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What are the hazards in this activity and how are they being controlled?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61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546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62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9619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63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53441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 to allow time to look at the docs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64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5605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65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9987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66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8296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http://pshsa.ca/eLearningAssets/CODE/drafts/sc78/Student%20Safety%20in%20Elementary%20Science%20and%20Technology%20Grade%207%20and%208%20output/story.html</a:t>
            </a:r>
            <a:endParaRPr lang="en-CA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67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9619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68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7380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69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93422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http://pshsa.ca/eLearningAssets/CODE/drafts/tech/Student%20Safety%20in%20Secondary%20Technological%20Education%20Grades%209%20to%2012%20output/story.html</a:t>
            </a:r>
            <a:endParaRPr lang="en-CA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70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560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Health and Safety in your Board (i.e. Health and Safety Officer/Manager)?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61B16-17DA-4668-A52D-12974F491A62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50598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71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36368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https://www.youtube.com/watch?v=x8gVIzRJ-J0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41A895-186C-458B-8B34-A398B8DBA299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958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98153-8413-41CE-B86C-BA981FC90A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132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are the hazards in</a:t>
            </a:r>
            <a:r>
              <a:rPr lang="en-CA" baseline="0" dirty="0" smtClean="0"/>
              <a:t> a typical dissection?  How are they controlled?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F1BD6-77D9-48D3-AA31-EE29F1BEBC89}" type="slidenum">
              <a:rPr lang="en-CA" smtClean="0"/>
              <a:t>74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5421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stao.ca/res2/firevid2.php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sample video from the set of 6 STAO Fire Safety Videos </a:t>
            </a:r>
          </a:p>
          <a:p>
            <a:endParaRPr lang="en-US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8D6DA2-FEEB-4960-B27D-73E41B6F57B2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03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5CB5F-5D1F-4344-B5D8-058F0862DC5E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130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summarizes the main themes of STAO fire safety videos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894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15C7-8DAC-432B-8FB9-0DD3C1EF9AA4}" type="slidenum">
              <a:rPr lang="en-CA" smtClean="0"/>
              <a:pPr/>
              <a:t>78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495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Science Education programs with specific qualifications and expertise in science education (e.g. Resource Teacher/Consultant/Coordinator)?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61B16-17DA-4668-A52D-12974F491A62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209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Technological Education programs with specific qualifications and experience in technological education (e.g. Resource Teacher/Consultant/Coordinator)?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61B16-17DA-4668-A52D-12974F491A62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1802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Less frequently than once per year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Once per year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At least twice per year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Once per month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Other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61B16-17DA-4668-A52D-12974F491A62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253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en-CA" dirty="0" smtClean="0"/>
              <a:t>Inspections are completed by a 3rd party</a:t>
            </a:r>
          </a:p>
          <a:p>
            <a:pPr marL="228600" indent="-228600">
              <a:buAutoNum type="alphaUcParenR"/>
            </a:pPr>
            <a:r>
              <a:rPr lang="en-CA" dirty="0" smtClean="0"/>
              <a:t>Inspections are completed by school board/school staff</a:t>
            </a:r>
          </a:p>
          <a:p>
            <a:pPr marL="228600" indent="-228600">
              <a:buAutoNum type="alphaUcParenR"/>
            </a:pPr>
            <a:r>
              <a:rPr lang="en-CA" dirty="0" smtClean="0"/>
              <a:t>Combination of A and B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61B16-17DA-4668-A52D-12974F491A62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1998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61B16-17DA-4668-A52D-12974F491A62}" type="slidenum">
              <a:rPr lang="en-CA" smtClean="0"/>
              <a:pPr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998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30932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9904" y="6381328"/>
            <a:ext cx="4400128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</a:bodyPr>
          <a:lstStyle>
            <a:lvl1pPr algn="r" rtl="0">
              <a:spcBef>
                <a:spcPct val="0"/>
              </a:spcBef>
              <a:buNone/>
              <a:defRPr sz="5600" b="1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9904" y="6381328"/>
            <a:ext cx="4400128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9904" y="6381328"/>
            <a:ext cx="4400128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501380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9904" y="6381328"/>
            <a:ext cx="3752056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30932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9904" y="6381328"/>
            <a:ext cx="4400128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9904" y="6381328"/>
            <a:ext cx="4400128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3"/>
          </p:nvPr>
        </p:nvSpPr>
        <p:spPr>
          <a:xfrm>
            <a:off x="459904" y="6381328"/>
            <a:ext cx="4400128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9904" y="6381328"/>
            <a:ext cx="4400128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9904" y="6381328"/>
            <a:ext cx="4400128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9904" y="6381328"/>
            <a:ext cx="4400128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V="1">
            <a:off x="-9525" y="5229200"/>
            <a:ext cx="9163050" cy="16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9904" y="6381328"/>
            <a:ext cx="4400128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pic>
        <p:nvPicPr>
          <p:cNvPr id="14" name="Picture 13" descr="LOGO-PSHSA_full-logo-tagline-large-Transparent-P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00375" y="6381328"/>
            <a:ext cx="1148089" cy="360040"/>
          </a:xfrm>
          <a:prstGeom prst="rect">
            <a:avLst/>
          </a:prstGeom>
        </p:spPr>
      </p:pic>
      <p:pic>
        <p:nvPicPr>
          <p:cNvPr id="15" name="Picture 14" descr="code_alt4_logoonl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64071" y="6381328"/>
            <a:ext cx="2631061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9904" y="6453336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pic>
        <p:nvPicPr>
          <p:cNvPr id="14" name="Picture 13" descr="LOGO-PSHSA_full-logo-tagline-large-Transparent-PNG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00375" y="6381328"/>
            <a:ext cx="1148089" cy="360040"/>
          </a:xfrm>
          <a:prstGeom prst="rect">
            <a:avLst/>
          </a:prstGeom>
        </p:spPr>
      </p:pic>
      <p:pic>
        <p:nvPicPr>
          <p:cNvPr id="15" name="Picture 14" descr="code_alt4_logoonly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716016" y="6381328"/>
            <a:ext cx="2631061" cy="36004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52736"/>
            <a:ext cx="323528" cy="0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ln>
            <a:noFill/>
          </a:ln>
          <a:solidFill>
            <a:schemeClr val="accent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soroko@ontario.ca" TargetMode="External"/><Relationship Id="rId2" Type="http://schemas.openxmlformats.org/officeDocument/2006/relationships/hyperlink" Target="mailto:Aldo.cianfrini@ontario.ca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tariodirectors.ca/health_and_safety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ur.gov.on.ca/english/gallery/v_schools_hs.ph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hyperlink" Target="http://pshsa.ca/eLearningAssets/CODE/drafts/sc78/Student%20Safety%20in%20Elementary%20Science%20and%20Technology%20Grade%207%20and%208%20output/story.html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pshsa.ca/eLearningAssets/CODE/drafts/tech/Student%20Safety%20in%20Secondary%20Technological%20Education%20Grades%209%20to%2012%20output/story.html" TargetMode="External"/><Relationship Id="rId4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qtX6XgDeDY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8gVIzRJ-J0" TargetMode="Externa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CSC469-Section02-Cut06-2012-03-20%20Copy-H264Hi%2016x9-Mid(1).mov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stao.ca/res2/firevid2.php" TargetMode="External"/><Relationship Id="rId4" Type="http://schemas.openxmlformats.org/officeDocument/2006/relationships/image" Target="../media/image3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ck-photo-27001395-diverse-university-stud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-3042"/>
            <a:ext cx="10103827" cy="68884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40568" y="4149079"/>
            <a:ext cx="7181750" cy="1295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6414864" cy="77652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CA" sz="2400" dirty="0" smtClean="0">
                <a:latin typeface="Arial" pitchFamily="34" charset="0"/>
                <a:cs typeface="Arial" pitchFamily="34" charset="0"/>
              </a:rPr>
              <a:t>STUDENT INJURY PREVENTION INITIATIVE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 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30529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Ministry of Education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40568" y="5517232"/>
            <a:ext cx="6768752" cy="79208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-PSHSA_full-logo-tagline-large-Transparent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5638346"/>
            <a:ext cx="1728192" cy="541961"/>
          </a:xfrm>
          <a:prstGeom prst="rect">
            <a:avLst/>
          </a:prstGeom>
        </p:spPr>
      </p:pic>
      <p:pic>
        <p:nvPicPr>
          <p:cNvPr id="11" name="Picture 10" descr="code_alt4_logoonl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661248"/>
            <a:ext cx="3456384" cy="4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71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628801"/>
            <a:ext cx="84249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EDU has also provided funding to OCTE and STAO to develop resources for educators to promote health and safety: </a:t>
            </a:r>
            <a:endParaRPr lang="en-CA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Autofit/>
          </a:bodyPr>
          <a:lstStyle/>
          <a:p>
            <a:r>
              <a:rPr lang="en-CA" sz="3000" dirty="0" smtClean="0"/>
              <a:t>Ministry of Education Funding </a:t>
            </a:r>
            <a:r>
              <a:rPr lang="en-CA" sz="3000" dirty="0">
                <a:latin typeface="Arial" pitchFamily="34" charset="0"/>
                <a:cs typeface="Arial" pitchFamily="34" charset="0"/>
              </a:rPr>
              <a:t/>
            </a:r>
            <a:br>
              <a:rPr lang="en-CA" sz="3000" dirty="0">
                <a:latin typeface="Arial" pitchFamily="34" charset="0"/>
                <a:cs typeface="Arial" pitchFamily="34" charset="0"/>
              </a:rPr>
            </a:b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15684" y="2780928"/>
            <a:ext cx="8820812" cy="3327648"/>
          </a:xfrm>
        </p:spPr>
        <p:txBody>
          <a:bodyPr>
            <a:noAutofit/>
          </a:bodyPr>
          <a:lstStyle/>
          <a:p>
            <a:pPr marL="0" indent="0">
              <a:lnSpc>
                <a:spcPts val="2400"/>
              </a:lnSpc>
              <a:spcAft>
                <a:spcPts val="600"/>
              </a:spcAft>
              <a:buNone/>
            </a:pPr>
            <a:r>
              <a:rPr lang="en-CA" sz="2100" b="1" dirty="0" smtClean="0"/>
              <a:t>1. Ontario Council for Technological Education (OCTE) - $165,000</a:t>
            </a:r>
            <a:endParaRPr lang="en-CA" sz="2100" b="1" dirty="0"/>
          </a:p>
          <a:p>
            <a:pPr lvl="1">
              <a:lnSpc>
                <a:spcPts val="2400"/>
              </a:lnSpc>
              <a:spcAft>
                <a:spcPts val="600"/>
              </a:spcAft>
              <a:buClr>
                <a:schemeClr val="accent3"/>
              </a:buClr>
            </a:pPr>
            <a:r>
              <a:rPr lang="en-CA" sz="2100" i="1" dirty="0" err="1" smtClean="0"/>
              <a:t>OCTELab</a:t>
            </a:r>
            <a:r>
              <a:rPr lang="en-CA" sz="2100" dirty="0" smtClean="0"/>
              <a:t> Project - </a:t>
            </a:r>
            <a:r>
              <a:rPr lang="en-CA" sz="2100" dirty="0"/>
              <a:t>i</a:t>
            </a:r>
            <a:r>
              <a:rPr lang="en-CA" sz="2100" dirty="0" smtClean="0"/>
              <a:t>nteractive web-based tools intended for educators to explain and highlight safety in Technological Education curriculum (Phase I and II) </a:t>
            </a:r>
          </a:p>
          <a:p>
            <a:pPr marL="0" indent="0">
              <a:lnSpc>
                <a:spcPts val="2400"/>
              </a:lnSpc>
              <a:spcAft>
                <a:spcPts val="600"/>
              </a:spcAft>
              <a:buNone/>
            </a:pPr>
            <a:r>
              <a:rPr lang="en-CA" sz="2100" b="1" dirty="0" smtClean="0"/>
              <a:t>2. Science Teachers’ Association of Ontario (STAO) - $110,000</a:t>
            </a:r>
          </a:p>
          <a:p>
            <a:pPr lvl="1">
              <a:lnSpc>
                <a:spcPts val="2400"/>
              </a:lnSpc>
              <a:spcAft>
                <a:spcPts val="600"/>
              </a:spcAft>
              <a:buClr>
                <a:schemeClr val="accent3"/>
              </a:buClr>
            </a:pPr>
            <a:r>
              <a:rPr lang="en-CA" sz="2100" dirty="0" smtClean="0"/>
              <a:t>Fire Safety Resource – six instructional videos and workshop/training materials intended for educators</a:t>
            </a:r>
          </a:p>
          <a:p>
            <a:pPr lvl="1">
              <a:lnSpc>
                <a:spcPts val="2400"/>
              </a:lnSpc>
              <a:spcAft>
                <a:spcPts val="600"/>
              </a:spcAft>
              <a:buClr>
                <a:schemeClr val="accent3"/>
              </a:buClr>
            </a:pPr>
            <a:r>
              <a:rPr lang="en-CA" sz="2100" dirty="0" smtClean="0"/>
              <a:t>Curriculum Linked Safety materials for demonstrations in a classroom environment</a:t>
            </a:r>
            <a:endParaRPr lang="en-CA" sz="2100" dirty="0"/>
          </a:p>
        </p:txBody>
      </p:sp>
    </p:spTree>
    <p:extLst>
      <p:ext uri="{BB962C8B-B14F-4D97-AF65-F5344CB8AC3E}">
        <p14:creationId xmlns:p14="http://schemas.microsoft.com/office/powerpoint/2010/main" val="104522675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32048"/>
          </a:xfrm>
        </p:spPr>
        <p:txBody>
          <a:bodyPr>
            <a:noAutofit/>
          </a:bodyPr>
          <a:lstStyle/>
          <a:p>
            <a:r>
              <a:rPr lang="en-CA" sz="3000" b="1" dirty="0">
                <a:latin typeface="Arial" pitchFamily="34" charset="0"/>
                <a:cs typeface="Arial" pitchFamily="34" charset="0"/>
              </a:rPr>
              <a:t>Scope of Project </a:t>
            </a:r>
            <a:r>
              <a:rPr lang="en-CA" sz="3000" dirty="0">
                <a:latin typeface="Arial" pitchFamily="34" charset="0"/>
                <a:cs typeface="Arial" pitchFamily="34" charset="0"/>
              </a:rPr>
              <a:t/>
            </a:r>
            <a:br>
              <a:rPr lang="en-CA" sz="3000" dirty="0">
                <a:latin typeface="Arial" pitchFamily="34" charset="0"/>
                <a:cs typeface="Arial" pitchFamily="34" charset="0"/>
              </a:rPr>
            </a:b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08912" cy="5109200"/>
          </a:xfrm>
        </p:spPr>
        <p:txBody>
          <a:bodyPr>
            <a:normAutofit/>
          </a:bodyPr>
          <a:lstStyle/>
          <a:p>
            <a:pPr marL="0" indent="0" hangingPunct="0">
              <a:lnSpc>
                <a:spcPts val="2600"/>
              </a:lnSpc>
              <a:spcAft>
                <a:spcPts val="600"/>
              </a:spcAft>
              <a:buNone/>
            </a:pPr>
            <a:endParaRPr lang="en-CA" dirty="0"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ts val="2600"/>
              </a:lnSpc>
              <a:spcAft>
                <a:spcPts val="600"/>
              </a:spcAft>
              <a:buNone/>
            </a:pPr>
            <a:r>
              <a:rPr lang="en-CA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PART A: a minimum of 35% of the board </a:t>
            </a:r>
            <a:r>
              <a:rPr lang="en-CA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allocation</a:t>
            </a:r>
            <a:endParaRPr lang="en-CA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ts val="24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CA" sz="2200" dirty="0">
                <a:latin typeface="Arial" pitchFamily="34" charset="0"/>
                <a:cs typeface="Arial" pitchFamily="34" charset="0"/>
              </a:rPr>
              <a:t>These funds are to be used for improvements to board-level safety activities in technological education facilities and science labs. Boards determine areas of local need and will identify timelines for completion of the plan’s </a:t>
            </a:r>
            <a:r>
              <a:rPr lang="en-CA" sz="2200" dirty="0" smtClean="0">
                <a:latin typeface="Arial" pitchFamily="34" charset="0"/>
                <a:cs typeface="Arial" pitchFamily="34" charset="0"/>
              </a:rPr>
              <a:t>components. </a:t>
            </a:r>
          </a:p>
          <a:p>
            <a:pPr lvl="1" hangingPunct="0">
              <a:lnSpc>
                <a:spcPts val="2400"/>
              </a:lnSpc>
              <a:spcAft>
                <a:spcPts val="600"/>
              </a:spcAft>
              <a:buNone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May include:</a:t>
            </a:r>
          </a:p>
          <a:p>
            <a:pPr lvl="1" hangingPunct="0">
              <a:lnSpc>
                <a:spcPts val="2400"/>
              </a:lnSpc>
              <a:spcAft>
                <a:spcPts val="600"/>
              </a:spcAft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Safety inspections</a:t>
            </a:r>
          </a:p>
          <a:p>
            <a:pPr lvl="1" hangingPunct="0">
              <a:lnSpc>
                <a:spcPts val="2400"/>
              </a:lnSpc>
              <a:spcAft>
                <a:spcPts val="600"/>
              </a:spcAft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Multi-year planning</a:t>
            </a:r>
          </a:p>
          <a:p>
            <a:pPr lvl="1" hangingPunct="0">
              <a:lnSpc>
                <a:spcPts val="2400"/>
              </a:lnSpc>
              <a:spcAft>
                <a:spcPts val="600"/>
              </a:spcAft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Professional Development </a:t>
            </a:r>
            <a:endParaRPr lang="en-CA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sp>
        <p:nvSpPr>
          <p:cNvPr id="8" name="Oval 7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152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70738"/>
            <a:ext cx="8136904" cy="918102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CA" sz="2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PART B: a maximum of 65% of the board allocation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/>
            </a:r>
            <a:br>
              <a:rPr lang="en-CA" sz="2800" dirty="0">
                <a:latin typeface="Arial" pitchFamily="34" charset="0"/>
                <a:cs typeface="Arial" pitchFamily="34" charset="0"/>
              </a:rPr>
            </a:br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0480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Address </a:t>
            </a:r>
            <a:r>
              <a:rPr lang="en-CA" sz="2200" dirty="0">
                <a:latin typeface="Arial" pitchFamily="34" charset="0"/>
                <a:cs typeface="Arial" pitchFamily="34" charset="0"/>
              </a:rPr>
              <a:t>safety issues and environmental concerns in technological education facilities and science </a:t>
            </a:r>
            <a:r>
              <a:rPr lang="en-CA" sz="2200" dirty="0" smtClean="0">
                <a:latin typeface="Arial" pitchFamily="34" charset="0"/>
                <a:cs typeface="Arial" pitchFamily="34" charset="0"/>
              </a:rPr>
              <a:t>labs</a:t>
            </a:r>
            <a:endParaRPr lang="en-CA" sz="220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24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CA" sz="2200" dirty="0">
                <a:latin typeface="Arial" pitchFamily="34" charset="0"/>
                <a:cs typeface="Arial" pitchFamily="34" charset="0"/>
              </a:rPr>
              <a:t>S</a:t>
            </a:r>
            <a:r>
              <a:rPr lang="en-CA" sz="2200" dirty="0" smtClean="0">
                <a:latin typeface="Arial" pitchFamily="34" charset="0"/>
                <a:cs typeface="Arial" pitchFamily="34" charset="0"/>
              </a:rPr>
              <a:t>afe </a:t>
            </a:r>
            <a:r>
              <a:rPr lang="en-CA" sz="2200" dirty="0">
                <a:latin typeface="Arial" pitchFamily="34" charset="0"/>
                <a:cs typeface="Arial" pitchFamily="34" charset="0"/>
              </a:rPr>
              <a:t>operation of equipment in technological education and science </a:t>
            </a:r>
            <a:r>
              <a:rPr lang="en-CA" sz="2200" dirty="0" smtClean="0">
                <a:latin typeface="Arial" pitchFamily="34" charset="0"/>
                <a:cs typeface="Arial" pitchFamily="34" charset="0"/>
              </a:rPr>
              <a:t>labs:</a:t>
            </a:r>
          </a:p>
          <a:p>
            <a:pPr lvl="0">
              <a:lnSpc>
                <a:spcPts val="24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Guarding</a:t>
            </a:r>
          </a:p>
          <a:p>
            <a:pPr lvl="0">
              <a:lnSpc>
                <a:spcPts val="24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Ventilation systems</a:t>
            </a:r>
          </a:p>
          <a:p>
            <a:pPr lvl="0">
              <a:lnSpc>
                <a:spcPts val="24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Chemical storage</a:t>
            </a:r>
          </a:p>
          <a:p>
            <a:pPr lvl="0">
              <a:lnSpc>
                <a:spcPts val="24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Eyewash stations</a:t>
            </a:r>
            <a:endParaRPr lang="en-CA" sz="2200" dirty="0">
              <a:latin typeface="Arial" pitchFamily="34" charset="0"/>
              <a:cs typeface="Arial" pitchFamily="34" charset="0"/>
            </a:endParaRPr>
          </a:p>
          <a:p>
            <a:endParaRPr lang="en-CA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836712"/>
            <a:ext cx="8229600" cy="46805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Scope of Project </a:t>
            </a:r>
            <a:br>
              <a:rPr kumimoji="0" lang="en-C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CA" sz="3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952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86949"/>
            <a:ext cx="8229600" cy="1143000"/>
          </a:xfrm>
        </p:spPr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Category A: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27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88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Category </a:t>
            </a:r>
            <a:r>
              <a:rPr lang="en-CA" dirty="0"/>
              <a:t>B</a:t>
            </a:r>
            <a:r>
              <a:rPr lang="en-CA" dirty="0" smtClean="0"/>
              <a:t>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F6FC6"/>
                </a:solidFill>
              </a:rPr>
              <a:t>Student Injury Prevention Sessions, Oct.  2013</a:t>
            </a:r>
            <a:endParaRPr lang="en-CA" dirty="0">
              <a:solidFill>
                <a:srgbClr val="0F6FC6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09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86" y="260648"/>
            <a:ext cx="8229600" cy="1143000"/>
          </a:xfrm>
        </p:spPr>
        <p:txBody>
          <a:bodyPr/>
          <a:lstStyle/>
          <a:p>
            <a:r>
              <a:rPr lang="en-CA" dirty="0"/>
              <a:t>Category A</a:t>
            </a:r>
            <a:r>
              <a:rPr lang="en-CA" dirty="0" smtClean="0"/>
              <a:t>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F6FC6"/>
                </a:solidFill>
              </a:rPr>
              <a:t>Student Injury Prevention Sessions, Oct. 2013</a:t>
            </a:r>
            <a:endParaRPr lang="en-CA" dirty="0">
              <a:solidFill>
                <a:srgbClr val="0F6FC6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0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Category </a:t>
            </a:r>
            <a:r>
              <a:rPr lang="en-CA" dirty="0"/>
              <a:t>B</a:t>
            </a:r>
            <a:r>
              <a:rPr lang="en-CA" dirty="0" smtClean="0"/>
              <a:t>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F6FC6"/>
                </a:solidFill>
              </a:rPr>
              <a:t>Student Injury Prevention Sessions, Oct.  2013</a:t>
            </a:r>
            <a:endParaRPr lang="en-CA" dirty="0">
              <a:solidFill>
                <a:srgbClr val="0F6FC6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83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Category A: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56793"/>
          <a:ext cx="8363272" cy="476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49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dirty="0"/>
              <a:t>Category </a:t>
            </a:r>
            <a:r>
              <a:rPr lang="en-CA" dirty="0" smtClean="0"/>
              <a:t>B: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556793"/>
          <a:ext cx="8363272" cy="476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08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686800" cy="51812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2600"/>
              </a:lnSpc>
              <a:spcAft>
                <a:spcPts val="600"/>
              </a:spcAft>
              <a:buClr>
                <a:schemeClr val="accent5"/>
              </a:buClr>
            </a:pP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Common understanding of Ministry expectations by all stakeholders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Results of the Ministry of Labour inspections</a:t>
            </a:r>
          </a:p>
          <a:p>
            <a:pPr marL="274320" lvl="1" indent="-274320">
              <a:lnSpc>
                <a:spcPts val="2600"/>
              </a:lnSpc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en-CA" b="1" dirty="0"/>
              <a:t>CODE </a:t>
            </a:r>
            <a:r>
              <a:rPr lang="en-CA" b="1" dirty="0" smtClean="0"/>
              <a:t>partnership:</a:t>
            </a:r>
          </a:p>
          <a:p>
            <a:pPr marL="548640" lvl="2" indent="-274320">
              <a:lnSpc>
                <a:spcPts val="2600"/>
              </a:lnSpc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en-CA" b="1" dirty="0" smtClean="0"/>
              <a:t>Resources for administrators</a:t>
            </a:r>
          </a:p>
          <a:p>
            <a:pPr marL="548640" lvl="2" indent="-274320">
              <a:lnSpc>
                <a:spcPts val="2600"/>
              </a:lnSpc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en-CA" b="1" dirty="0" smtClean="0"/>
              <a:t>Face to face training for board teams</a:t>
            </a:r>
          </a:p>
          <a:p>
            <a:pPr marL="548640" lvl="2" indent="-274320">
              <a:lnSpc>
                <a:spcPts val="2600"/>
              </a:lnSpc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en-CA" b="1" dirty="0" smtClean="0"/>
              <a:t>E-Learning resources</a:t>
            </a:r>
            <a:endParaRPr lang="en-CA" b="1" dirty="0"/>
          </a:p>
          <a:p>
            <a:pPr>
              <a:lnSpc>
                <a:spcPts val="26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Ministry of Education actions to address the issues:</a:t>
            </a:r>
          </a:p>
          <a:p>
            <a:pPr lvl="1">
              <a:lnSpc>
                <a:spcPts val="2600"/>
              </a:lnSpc>
              <a:spcAft>
                <a:spcPts val="600"/>
              </a:spcAft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Focus of the funding</a:t>
            </a:r>
          </a:p>
          <a:p>
            <a:pPr lvl="1">
              <a:lnSpc>
                <a:spcPts val="2600"/>
              </a:lnSpc>
              <a:spcAft>
                <a:spcPts val="600"/>
              </a:spcAft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How the funding is allocated to school boards</a:t>
            </a:r>
          </a:p>
          <a:p>
            <a:pPr lvl="1">
              <a:lnSpc>
                <a:spcPts val="2600"/>
              </a:lnSpc>
              <a:spcAft>
                <a:spcPts val="600"/>
              </a:spcAft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Required reporting</a:t>
            </a:r>
          </a:p>
          <a:p>
            <a:pPr lvl="1">
              <a:lnSpc>
                <a:spcPts val="2600"/>
              </a:lnSpc>
              <a:spcAft>
                <a:spcPts val="600"/>
              </a:spcAft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Q’s and A’s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endParaRPr lang="en-C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Workshop Objectives:</a:t>
            </a:r>
            <a:r>
              <a:rPr lang="en-CA" sz="3000" dirty="0">
                <a:latin typeface="Arial" pitchFamily="34" charset="0"/>
                <a:cs typeface="Arial" pitchFamily="34" charset="0"/>
              </a:rPr>
              <a:t/>
            </a:r>
            <a:br>
              <a:rPr lang="en-CA" sz="3000" dirty="0">
                <a:latin typeface="Arial" pitchFamily="34" charset="0"/>
                <a:cs typeface="Arial" pitchFamily="34" charset="0"/>
              </a:rPr>
            </a:b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7830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Category A: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07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dirty="0"/>
              <a:t>Category </a:t>
            </a:r>
            <a:r>
              <a:rPr lang="en-CA" dirty="0" smtClean="0"/>
              <a:t>B: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4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04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Category A: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22300"/>
              </p:ext>
            </p:extLst>
          </p:nvPr>
        </p:nvGraphicFramePr>
        <p:xfrm>
          <a:off x="323528" y="1628801"/>
          <a:ext cx="8365976" cy="474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9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04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dirty="0"/>
              <a:t>Category </a:t>
            </a:r>
            <a:r>
              <a:rPr lang="en-CA" dirty="0" smtClean="0"/>
              <a:t>B: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785039"/>
              </p:ext>
            </p:extLst>
          </p:nvPr>
        </p:nvGraphicFramePr>
        <p:xfrm>
          <a:off x="179512" y="1556793"/>
          <a:ext cx="8507288" cy="476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0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Category A: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4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04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dirty="0"/>
              <a:t>Category </a:t>
            </a:r>
            <a:r>
              <a:rPr lang="en-CA" dirty="0" smtClean="0"/>
              <a:t>B: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464249"/>
              </p:ext>
            </p:extLst>
          </p:nvPr>
        </p:nvGraphicFramePr>
        <p:xfrm>
          <a:off x="395536" y="1662921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35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645024"/>
            <a:ext cx="3528392" cy="1440160"/>
          </a:xfrm>
        </p:spPr>
        <p:txBody>
          <a:bodyPr/>
          <a:lstStyle/>
          <a:p>
            <a:pPr lvl="0">
              <a:lnSpc>
                <a:spcPts val="2600"/>
              </a:lnSpc>
              <a:spcAft>
                <a:spcPts val="600"/>
              </a:spcAft>
              <a:buClr>
                <a:srgbClr val="FF0000"/>
              </a:buClr>
              <a:buFont typeface="Wingdings 2" pitchFamily="18" charset="2"/>
              <a:buChar char="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Capital </a:t>
            </a:r>
            <a:r>
              <a:rPr lang="en-CA" sz="2400" dirty="0">
                <a:latin typeface="Arial" pitchFamily="34" charset="0"/>
                <a:cs typeface="Arial" pitchFamily="34" charset="0"/>
              </a:rPr>
              <a:t>IT purchases including computers or other related hardware</a:t>
            </a:r>
          </a:p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836712"/>
            <a:ext cx="8229600" cy="9361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Allocated funding </a:t>
            </a:r>
            <a:r>
              <a:rPr kumimoji="0" lang="en-C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cannot</a:t>
            </a:r>
            <a:r>
              <a:rPr kumimoji="0" lang="en-CA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be used for:</a:t>
            </a:r>
            <a:r>
              <a:rPr kumimoji="0" lang="en-C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C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CA" sz="3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3573016"/>
            <a:ext cx="4248472" cy="2520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 2" pitchFamily="18" charset="2"/>
              <a:buChar char="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 school property</a:t>
            </a:r>
            <a:r>
              <a:rPr kumimoji="0" lang="en-C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maintenance including building repairs and related capital expenses such as replacing roofs, windows and boilers.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 descr="co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1863077" cy="1192163"/>
          </a:xfrm>
          <a:prstGeom prst="rect">
            <a:avLst/>
          </a:prstGeom>
        </p:spPr>
      </p:pic>
      <p:pic>
        <p:nvPicPr>
          <p:cNvPr id="12" name="Picture 11" descr="buil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2238646" cy="193337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1996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331640" y="1844824"/>
          <a:ext cx="6624736" cy="475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48" y="44624"/>
            <a:ext cx="8604448" cy="1656184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CA" sz="2600" dirty="0" smtClean="0"/>
              <a:t/>
            </a:r>
            <a:br>
              <a:rPr lang="en-CA" sz="2600" dirty="0" smtClean="0"/>
            </a:br>
            <a:r>
              <a:rPr lang="en-CA" sz="2600" dirty="0"/>
              <a:t>Is there someone in your board responsible for addressing the results </a:t>
            </a:r>
            <a:r>
              <a:rPr lang="en-CA" sz="2600" dirty="0" smtClean="0"/>
              <a:t>of </a:t>
            </a:r>
            <a:r>
              <a:rPr lang="en-CA" sz="2600" dirty="0"/>
              <a:t>the recent MOL inspections?</a:t>
            </a:r>
            <a:r>
              <a:rPr lang="en-CA" sz="2600" dirty="0" smtClean="0"/>
              <a:t/>
            </a:r>
            <a:br>
              <a:rPr lang="en-CA" sz="2600" dirty="0" smtClean="0"/>
            </a:br>
            <a:endParaRPr lang="en-CA" sz="2600" dirty="0"/>
          </a:p>
        </p:txBody>
      </p:sp>
      <p:sp>
        <p:nvSpPr>
          <p:cNvPr id="8" name="Rectangle 7"/>
          <p:cNvSpPr/>
          <p:nvPr/>
        </p:nvSpPr>
        <p:spPr>
          <a:xfrm>
            <a:off x="323528" y="1412776"/>
            <a:ext cx="8645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latin typeface="Arial" pitchFamily="34" charset="0"/>
                <a:cs typeface="Arial" pitchFamily="34" charset="0"/>
              </a:rPr>
              <a:t>Health and Safety in your Board (i.e. Health and Safety Officer/Manager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3811106"/>
            <a:ext cx="124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Yes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664" y="2924944"/>
            <a:ext cx="772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No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16" name="Oval 15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8947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1403648" y="1628800"/>
          <a:ext cx="6768752" cy="486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23528" y="141277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600" b="1" dirty="0">
                <a:latin typeface="Arial" pitchFamily="34" charset="0"/>
                <a:cs typeface="Arial" pitchFamily="34" charset="0"/>
              </a:rPr>
              <a:t>Science Education programs with specific qualifications and expertise in science education (e.g. Resource Teacher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/ Consultant/Coordinator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)?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2048" y="260648"/>
            <a:ext cx="8604448" cy="144016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CA" sz="2600" dirty="0" smtClean="0"/>
              <a:t/>
            </a:r>
            <a:br>
              <a:rPr lang="en-CA" sz="2600" dirty="0" smtClean="0"/>
            </a:br>
            <a:r>
              <a:rPr lang="en-CA" sz="2600" dirty="0"/>
              <a:t>Is there someone in your board responsible for addressing the results of the recent MOL inspections?</a:t>
            </a:r>
            <a:r>
              <a:rPr lang="en-CA" sz="2600" dirty="0" smtClean="0"/>
              <a:t/>
            </a:r>
            <a:br>
              <a:rPr lang="en-CA" sz="2600" dirty="0" smtClean="0"/>
            </a:br>
            <a:endParaRPr lang="en-CA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48064" y="4027130"/>
            <a:ext cx="124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Yes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3019018"/>
            <a:ext cx="772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No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19" name="Oval 18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36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1403648" y="1628800"/>
          <a:ext cx="70567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343570" y="1404065"/>
            <a:ext cx="7756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latin typeface="Arial" pitchFamily="34" charset="0"/>
                <a:cs typeface="Arial" pitchFamily="34" charset="0"/>
              </a:rPr>
              <a:t>Technological Education programs with specific qualifications and experience in technological education (e.g. Resource Teacher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/ Consultant/ Coordinator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)?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6615" y="44624"/>
            <a:ext cx="8671889" cy="1656184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600" dirty="0" smtClean="0">
                <a:latin typeface="Arial" pitchFamily="34" charset="0"/>
                <a:cs typeface="Arial" pitchFamily="34" charset="0"/>
              </a:rPr>
            </a:br>
            <a:r>
              <a:rPr lang="en-CA" sz="2600" dirty="0">
                <a:latin typeface="Arial" pitchFamily="34" charset="0"/>
                <a:cs typeface="Arial" pitchFamily="34" charset="0"/>
              </a:rPr>
              <a:t>Is there someone in your board responsible for addressing the results of the recent MOL inspections?</a:t>
            </a:r>
            <a:r>
              <a:rPr lang="en-CA" sz="2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2600" dirty="0" smtClean="0">
                <a:latin typeface="Arial" pitchFamily="34" charset="0"/>
                <a:cs typeface="Arial" pitchFamily="34" charset="0"/>
              </a:rPr>
            </a:br>
            <a:endParaRPr lang="en-CA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4437112"/>
            <a:ext cx="124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Yes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7904" y="2875002"/>
            <a:ext cx="772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No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21" name="Oval 20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567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312" y="1988840"/>
            <a:ext cx="6192688" cy="1944216"/>
          </a:xfrm>
        </p:spPr>
        <p:txBody>
          <a:bodyPr>
            <a:normAutofit/>
          </a:bodyPr>
          <a:lstStyle/>
          <a:p>
            <a:pPr marL="274320" lvl="1" indent="-274320">
              <a:lnSpc>
                <a:spcPts val="2400"/>
              </a:lnSpc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en-CA" sz="2200" dirty="0"/>
              <a:t>Inspectors were asked to </a:t>
            </a:r>
            <a:r>
              <a:rPr lang="en-CA" sz="2200" dirty="0" smtClean="0"/>
              <a:t>visit </a:t>
            </a:r>
            <a:r>
              <a:rPr lang="en-CA" sz="2200" dirty="0"/>
              <a:t>elementary or secondary schools with science laboratories and those </a:t>
            </a:r>
            <a:r>
              <a:rPr lang="en-CA" sz="2200" dirty="0" smtClean="0"/>
              <a:t>high schools which teach manufacturing technology, construction technology </a:t>
            </a:r>
            <a:r>
              <a:rPr lang="en-CA" sz="2200" dirty="0"/>
              <a:t>and transportation </a:t>
            </a:r>
            <a:r>
              <a:rPr lang="en-CA" sz="2200" dirty="0" smtClean="0"/>
              <a:t>technology</a:t>
            </a:r>
            <a:endParaRPr lang="en-CA" sz="2200" dirty="0"/>
          </a:p>
          <a:p>
            <a:pPr>
              <a:lnSpc>
                <a:spcPts val="2400"/>
              </a:lnSpc>
              <a:spcAft>
                <a:spcPts val="600"/>
              </a:spcAft>
            </a:pPr>
            <a:endParaRPr lang="en-CA" sz="2200" dirty="0"/>
          </a:p>
          <a:p>
            <a:pPr>
              <a:lnSpc>
                <a:spcPts val="2400"/>
              </a:lnSpc>
              <a:spcAft>
                <a:spcPts val="600"/>
              </a:spcAft>
            </a:pPr>
            <a:endParaRPr lang="en-CA" sz="2200" dirty="0"/>
          </a:p>
          <a:p>
            <a:pPr>
              <a:lnSpc>
                <a:spcPts val="2400"/>
              </a:lnSpc>
              <a:spcAft>
                <a:spcPts val="600"/>
              </a:spcAft>
            </a:pPr>
            <a:endParaRPr lang="en-CA" sz="2200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836712"/>
            <a:ext cx="8229600" cy="9361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Ministry of Labour Inspections</a:t>
            </a:r>
            <a:br>
              <a:rPr kumimoji="0" lang="en-C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CA" sz="3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15816" y="4221088"/>
            <a:ext cx="540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24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The initiative helped raised awareness about health and safety and promoted positive changes in the health and safety culture of schools</a:t>
            </a:r>
          </a:p>
          <a:p>
            <a:pPr>
              <a:lnSpc>
                <a:spcPts val="2400"/>
              </a:lnSpc>
            </a:pPr>
            <a:endParaRPr lang="en-US" sz="2200" dirty="0"/>
          </a:p>
        </p:txBody>
      </p:sp>
      <p:pic>
        <p:nvPicPr>
          <p:cNvPr id="9" name="Picture 8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2304256" cy="1728192"/>
          </a:xfrm>
          <a:prstGeom prst="rect">
            <a:avLst/>
          </a:prstGeom>
        </p:spPr>
      </p:pic>
      <p:pic>
        <p:nvPicPr>
          <p:cNvPr id="11" name="Picture 10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21088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68673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1043608" y="1556792"/>
          <a:ext cx="740399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58" y="44624"/>
            <a:ext cx="8229600" cy="1642194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CA" sz="2600" dirty="0" smtClean="0"/>
              <a:t>Did your school board have any non-compliance orders (e.g., Time-based work orders, Stop work orders, Forthwith orders)?</a:t>
            </a:r>
            <a:endParaRPr lang="en-CA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4459178"/>
            <a:ext cx="124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Yes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2514962"/>
            <a:ext cx="792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No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24" name="Oval 23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313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1524000" y="1397000"/>
          <a:ext cx="628836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9073008" cy="11430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CA" sz="2600" dirty="0" smtClean="0"/>
              <a:t>Have these non-compliance orders been completed?</a:t>
            </a:r>
            <a:endParaRPr lang="en-CA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4293096"/>
            <a:ext cx="124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Yes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1340768"/>
            <a:ext cx="792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No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905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/>
          <p:nvPr>
            <p:extLst/>
          </p:nvPr>
        </p:nvGraphicFramePr>
        <p:xfrm>
          <a:off x="1691680" y="1628800"/>
          <a:ext cx="598247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667278" cy="1642194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CA" sz="2600" dirty="0" smtClean="0"/>
              <a:t>How often does your school board conduct inspections of science labs and technological education facilities in schools?</a:t>
            </a:r>
            <a:endParaRPr lang="en-CA" sz="2600" dirty="0"/>
          </a:p>
        </p:txBody>
      </p:sp>
      <p:sp>
        <p:nvSpPr>
          <p:cNvPr id="13" name="Rectangle 12"/>
          <p:cNvSpPr/>
          <p:nvPr/>
        </p:nvSpPr>
        <p:spPr>
          <a:xfrm>
            <a:off x="3419872" y="2636912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latin typeface="Arial" pitchFamily="34" charset="0"/>
                <a:cs typeface="Arial" pitchFamily="34" charset="0"/>
              </a:rPr>
              <a:t>Other responses</a:t>
            </a:r>
          </a:p>
          <a:p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7824" y="4509120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latin typeface="Arial" pitchFamily="34" charset="0"/>
                <a:cs typeface="Arial" pitchFamily="34" charset="0"/>
              </a:rPr>
              <a:t>Once per month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42870" y="1901074"/>
            <a:ext cx="2594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latin typeface="Arial" pitchFamily="34" charset="0"/>
                <a:cs typeface="Arial" pitchFamily="34" charset="0"/>
              </a:rPr>
              <a:t>Less frequently than once per year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76256" y="3068960"/>
            <a:ext cx="2420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latin typeface="Arial" pitchFamily="34" charset="0"/>
                <a:cs typeface="Arial" pitchFamily="34" charset="0"/>
              </a:rPr>
              <a:t>Once per year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64288" y="4293097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latin typeface="Arial" pitchFamily="34" charset="0"/>
                <a:cs typeface="Arial" pitchFamily="34" charset="0"/>
              </a:rPr>
              <a:t>At least twice per year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372200" y="4509120"/>
            <a:ext cx="720080" cy="74946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084168" y="2132856"/>
            <a:ext cx="516782" cy="10537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7" idx="1"/>
          </p:cNvCxnSpPr>
          <p:nvPr/>
        </p:nvCxnSpPr>
        <p:spPr>
          <a:xfrm flipV="1">
            <a:off x="6359475" y="3238237"/>
            <a:ext cx="516781" cy="92876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14" name="Oval 13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330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99412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CA" sz="2600" dirty="0" smtClean="0"/>
              <a:t>Who conducts your school board’s inspections of science labs and technological education facilities?</a:t>
            </a:r>
            <a:endParaRPr lang="en-CA" sz="26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331640" y="1484784"/>
          <a:ext cx="6621577" cy="4973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059832" y="2924944"/>
            <a:ext cx="1584176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Combination 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of A and B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3928" y="450912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600" b="1" dirty="0">
                <a:latin typeface="Arial" pitchFamily="34" charset="0"/>
                <a:cs typeface="Arial" pitchFamily="34" charset="0"/>
              </a:rPr>
              <a:t>Inspections are completed by school board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/ school 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staff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4288" y="1844824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0" b="1" dirty="0">
                <a:latin typeface="Arial" pitchFamily="34" charset="0"/>
                <a:cs typeface="Arial" pitchFamily="34" charset="0"/>
              </a:rPr>
              <a:t>Inspections are completed by a 3rd party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10" name="Oval 9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19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1763688" y="1484784"/>
          <a:ext cx="587738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11" y="692696"/>
            <a:ext cx="8217545" cy="72008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CA" sz="2600" dirty="0">
                <a:latin typeface="Arial" pitchFamily="34" charset="0"/>
                <a:cs typeface="Arial" pitchFamily="34" charset="0"/>
              </a:rPr>
              <a:t>Does your school board conduct regular safety education/training </a:t>
            </a:r>
            <a:r>
              <a:rPr lang="en-CA" sz="2600" dirty="0" smtClean="0">
                <a:latin typeface="Arial" pitchFamily="34" charset="0"/>
                <a:cs typeface="Arial" pitchFamily="34" charset="0"/>
              </a:rPr>
              <a:t>for science teachers?</a:t>
            </a:r>
            <a:endParaRPr lang="en-CA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3985" y="3235042"/>
            <a:ext cx="1252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Yes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3212976"/>
            <a:ext cx="853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No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sp>
        <p:nvSpPr>
          <p:cNvPr id="19" name="Oval 18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934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1547664" y="1556792"/>
          <a:ext cx="62646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72808" cy="864096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CA" sz="2600" dirty="0">
                <a:latin typeface="Arial" pitchFamily="34" charset="0"/>
                <a:cs typeface="Arial" pitchFamily="34" charset="0"/>
              </a:rPr>
              <a:t>Does your school board conduct regular safety education/training </a:t>
            </a:r>
            <a:r>
              <a:rPr lang="en-CA" sz="2600" dirty="0" smtClean="0">
                <a:latin typeface="Arial" pitchFamily="34" charset="0"/>
                <a:cs typeface="Arial" pitchFamily="34" charset="0"/>
              </a:rPr>
              <a:t>for technological education teachers?</a:t>
            </a:r>
            <a:endParaRPr lang="en-CA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3307050"/>
            <a:ext cx="124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Yes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3307050"/>
            <a:ext cx="792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No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CA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22" name="Oval 21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538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1403648" y="1556792"/>
          <a:ext cx="6672064" cy="500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600"/>
            <a:ext cx="7272808" cy="16288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CA" sz="2600" dirty="0">
                <a:latin typeface="Arial" pitchFamily="34" charset="0"/>
                <a:cs typeface="Arial" pitchFamily="34" charset="0"/>
              </a:rPr>
              <a:t>Does your school board conduct regular safety education</a:t>
            </a:r>
            <a:r>
              <a:rPr lang="en-CA" sz="2600" dirty="0" smtClean="0">
                <a:latin typeface="Arial" pitchFamily="34" charset="0"/>
                <a:cs typeface="Arial" pitchFamily="34" charset="0"/>
              </a:rPr>
              <a:t>/ training for principals and vice principals?</a:t>
            </a:r>
            <a:endParaRPr lang="en-CA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4099138"/>
            <a:ext cx="1245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Yes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2947010"/>
            <a:ext cx="792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Arial" pitchFamily="34" charset="0"/>
                <a:cs typeface="Arial" pitchFamily="34" charset="0"/>
              </a:rPr>
              <a:t>No</a:t>
            </a: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sp>
        <p:nvSpPr>
          <p:cNvPr id="22" name="Oval 21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33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2555776" y="692696"/>
          <a:ext cx="4536504" cy="616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998984"/>
          </a:xfrm>
        </p:spPr>
        <p:txBody>
          <a:bodyPr>
            <a:normAutofit/>
          </a:bodyPr>
          <a:lstStyle/>
          <a:p>
            <a:r>
              <a:rPr lang="en-CA" sz="2600" dirty="0" smtClean="0">
                <a:latin typeface="Arial" pitchFamily="34" charset="0"/>
                <a:cs typeface="Arial" pitchFamily="34" charset="0"/>
              </a:rPr>
              <a:t>Who conducts your training?</a:t>
            </a:r>
            <a:endParaRPr lang="en-CA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3" y="3356992"/>
            <a:ext cx="19442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Health and 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Safety Officer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/ Manager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2200" y="1340768"/>
            <a:ext cx="244827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CA" sz="1500" b="1" dirty="0">
                <a:latin typeface="Arial" pitchFamily="34" charset="0"/>
                <a:cs typeface="Arial" pitchFamily="34" charset="0"/>
              </a:rPr>
              <a:t>Resource Teacher</a:t>
            </a:r>
            <a:r>
              <a:rPr lang="en-CA" sz="1500" b="1" dirty="0" smtClean="0">
                <a:latin typeface="Arial" pitchFamily="34" charset="0"/>
                <a:cs typeface="Arial" pitchFamily="34" charset="0"/>
              </a:rPr>
              <a:t>/ Consultant/ Coordinator </a:t>
            </a:r>
            <a:r>
              <a:rPr lang="en-CA" sz="1500" b="1" dirty="0">
                <a:latin typeface="Arial" pitchFamily="34" charset="0"/>
                <a:cs typeface="Arial" pitchFamily="34" charset="0"/>
              </a:rPr>
              <a:t>with responsibilities for </a:t>
            </a:r>
            <a:r>
              <a:rPr lang="en-CA" sz="1500" b="1" dirty="0" smtClean="0">
                <a:latin typeface="Arial" pitchFamily="34" charset="0"/>
                <a:cs typeface="Arial" pitchFamily="34" charset="0"/>
              </a:rPr>
              <a:t>Science </a:t>
            </a:r>
            <a:endParaRPr lang="en-CA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280" y="3284984"/>
            <a:ext cx="2195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CA" sz="1500" b="1" dirty="0" smtClean="0">
                <a:latin typeface="Arial" pitchFamily="34" charset="0"/>
                <a:cs typeface="Arial" pitchFamily="34" charset="0"/>
              </a:rPr>
              <a:t>Resource </a:t>
            </a:r>
            <a:r>
              <a:rPr lang="en-CA" sz="1500" b="1" dirty="0">
                <a:latin typeface="Arial" pitchFamily="34" charset="0"/>
                <a:cs typeface="Arial" pitchFamily="34" charset="0"/>
              </a:rPr>
              <a:t>Teacher</a:t>
            </a:r>
            <a:r>
              <a:rPr lang="en-CA" sz="1500" b="1" dirty="0" smtClean="0">
                <a:latin typeface="Arial" pitchFamily="34" charset="0"/>
                <a:cs typeface="Arial" pitchFamily="34" charset="0"/>
              </a:rPr>
              <a:t>/ Consultant/ Coordinator </a:t>
            </a:r>
            <a:r>
              <a:rPr lang="en-CA" sz="1500" b="1" dirty="0">
                <a:latin typeface="Arial" pitchFamily="34" charset="0"/>
                <a:cs typeface="Arial" pitchFamily="34" charset="0"/>
              </a:rPr>
              <a:t>with responsibilities for Technological </a:t>
            </a:r>
            <a:r>
              <a:rPr lang="en-CA" sz="1500" b="1" dirty="0" smtClean="0">
                <a:latin typeface="Arial" pitchFamily="34" charset="0"/>
                <a:cs typeface="Arial" pitchFamily="34" charset="0"/>
              </a:rPr>
              <a:t>Education </a:t>
            </a:r>
            <a:endParaRPr lang="en-CA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5936" y="4725144"/>
            <a:ext cx="196738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Other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, </a:t>
            </a:r>
            <a:endParaRPr lang="en-CA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please specify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44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cxnSp>
        <p:nvCxnSpPr>
          <p:cNvPr id="20" name="Straight Connector 19"/>
          <p:cNvCxnSpPr>
            <a:endCxn id="5" idx="1"/>
          </p:cNvCxnSpPr>
          <p:nvPr/>
        </p:nvCxnSpPr>
        <p:spPr>
          <a:xfrm flipV="1">
            <a:off x="5364088" y="1797303"/>
            <a:ext cx="1008112" cy="383075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16216" y="3645024"/>
            <a:ext cx="576064" cy="21602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4237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17" y="116632"/>
            <a:ext cx="8699795" cy="1498178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en-CA" sz="2500" dirty="0" smtClean="0"/>
              <a:t>What are your school board’s biggest challenges related to meeting the health and safety requirements for safe science labs and technological education facilities?</a:t>
            </a:r>
            <a:endParaRPr lang="en-CA" sz="2500" dirty="0"/>
          </a:p>
        </p:txBody>
      </p:sp>
      <p:sp>
        <p:nvSpPr>
          <p:cNvPr id="4" name="Rectangle 3"/>
          <p:cNvSpPr/>
          <p:nvPr/>
        </p:nvSpPr>
        <p:spPr>
          <a:xfrm>
            <a:off x="323528" y="1988840"/>
            <a:ext cx="244827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Making sure students 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receive consistent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information 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about safety for each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subject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4249" y="1844824"/>
            <a:ext cx="2339751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0" b="1" dirty="0">
                <a:latin typeface="Arial" pitchFamily="34" charset="0"/>
                <a:cs typeface="Arial" pitchFamily="34" charset="0"/>
              </a:rPr>
              <a:t>Establishing a school board plan/policy for consistent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implementation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2320" y="3789040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0" b="1" dirty="0">
                <a:latin typeface="Arial" pitchFamily="34" charset="0"/>
                <a:cs typeface="Arial" pitchFamily="34" charset="0"/>
              </a:rPr>
              <a:t>Purchase </a:t>
            </a:r>
            <a:endParaRPr lang="en-CA" sz="1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600"/>
              </a:lnSpc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new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equipment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/>
          </p:nvPr>
        </p:nvGraphicFramePr>
        <p:xfrm>
          <a:off x="2123728" y="1412776"/>
          <a:ext cx="53285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Straight Connector 23"/>
          <p:cNvCxnSpPr/>
          <p:nvPr/>
        </p:nvCxnSpPr>
        <p:spPr>
          <a:xfrm flipH="1" flipV="1">
            <a:off x="2483768" y="2420888"/>
            <a:ext cx="675948" cy="11164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796137" y="2204864"/>
            <a:ext cx="864095" cy="29292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940152" y="5517232"/>
            <a:ext cx="720079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60232" y="4005064"/>
            <a:ext cx="6786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915816" y="4005064"/>
            <a:ext cx="1778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600" b="1" dirty="0">
                <a:latin typeface="Arial" pitchFamily="34" charset="0"/>
                <a:cs typeface="Arial" pitchFamily="34" charset="0"/>
              </a:rPr>
              <a:t>Ensuring all teachers are properly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trained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5008" y="5373216"/>
            <a:ext cx="233899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0" b="1" dirty="0">
                <a:latin typeface="Arial" pitchFamily="34" charset="0"/>
                <a:cs typeface="Arial" pitchFamily="34" charset="0"/>
              </a:rPr>
              <a:t>Maintenance of existing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equipment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4921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68952" cy="144016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CA" sz="2600" dirty="0" smtClean="0">
                <a:latin typeface="Arial" pitchFamily="34" charset="0"/>
                <a:cs typeface="Arial" pitchFamily="34" charset="0"/>
              </a:rPr>
              <a:t>What tools/resources/supports are most needed to assist in the establishment of a safety mindedness culture in all schools in your board?</a:t>
            </a:r>
            <a:endParaRPr lang="en-CA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2267744" y="1340768"/>
          <a:ext cx="51845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381427" y="2852936"/>
            <a:ext cx="1762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Professional Advisory Support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3861048"/>
            <a:ext cx="1104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 smtClean="0">
                <a:latin typeface="Arial" pitchFamily="34" charset="0"/>
                <a:cs typeface="Arial" pitchFamily="34" charset="0"/>
              </a:rPr>
              <a:t>Webinars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2492896"/>
            <a:ext cx="195708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Face to Face Training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8304" y="1772816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 smtClean="0">
                <a:latin typeface="Arial" pitchFamily="34" charset="0"/>
                <a:cs typeface="Arial" pitchFamily="34" charset="0"/>
              </a:rPr>
              <a:t>Help Line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4941168"/>
            <a:ext cx="1275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 smtClean="0">
                <a:latin typeface="Arial" pitchFamily="34" charset="0"/>
                <a:cs typeface="Arial" pitchFamily="34" charset="0"/>
              </a:rPr>
              <a:t>Tip Sheets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4221088"/>
            <a:ext cx="17630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Examples of Exemplary Practices 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>
            <a:stCxn id="3" idx="1"/>
          </p:cNvCxnSpPr>
          <p:nvPr/>
        </p:nvCxnSpPr>
        <p:spPr>
          <a:xfrm flipH="1">
            <a:off x="6948264" y="3206879"/>
            <a:ext cx="433163" cy="6097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940152" y="2060848"/>
            <a:ext cx="1152128" cy="57278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20" y="4941168"/>
            <a:ext cx="19442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latin typeface="Arial" pitchFamily="34" charset="0"/>
                <a:cs typeface="Arial" pitchFamily="34" charset="0"/>
              </a:rPr>
              <a:t>RESULTS FROM</a:t>
            </a:r>
          </a:p>
          <a:p>
            <a:r>
              <a:rPr lang="en-CA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46</a:t>
            </a:r>
            <a:r>
              <a:rPr lang="en-CA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School Boards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62116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/>
              <a:t>Student Injury Prevention Sessions, Oct. 2013</a:t>
            </a:r>
          </a:p>
        </p:txBody>
      </p:sp>
    </p:spTree>
    <p:extLst>
      <p:ext uri="{BB962C8B-B14F-4D97-AF65-F5344CB8AC3E}">
        <p14:creationId xmlns:p14="http://schemas.microsoft.com/office/powerpoint/2010/main" val="52778771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8136904" cy="2736304"/>
          </a:xfrm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  <a:buNone/>
            </a:pPr>
            <a:r>
              <a:rPr lang="en-CA" sz="2800" b="1" dirty="0">
                <a:latin typeface="Arial" pitchFamily="34" charset="0"/>
                <a:cs typeface="Arial" pitchFamily="34" charset="0"/>
              </a:rPr>
              <a:t>On January 16, 2013, 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000"/>
              </a:lnSpc>
              <a:buNone/>
            </a:pPr>
            <a:r>
              <a:rPr lang="en-CA" sz="2800" b="1" dirty="0" smtClean="0">
                <a:latin typeface="Arial" pitchFamily="34" charset="0"/>
                <a:cs typeface="Arial" pitchFamily="34" charset="0"/>
              </a:rPr>
              <a:t>MOL </a:t>
            </a:r>
            <a:r>
              <a:rPr lang="en-CA" sz="2800" b="1" dirty="0">
                <a:latin typeface="Arial" pitchFamily="34" charset="0"/>
                <a:cs typeface="Arial" pitchFamily="34" charset="0"/>
              </a:rPr>
              <a:t>released their report on the results of the elementary and secondary school inspections. </a:t>
            </a:r>
            <a:endParaRPr lang="en-CA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000"/>
              </a:lnSpc>
              <a:buNone/>
            </a:pPr>
            <a:r>
              <a:rPr lang="en-CA" sz="2800" b="1" dirty="0" smtClean="0">
                <a:latin typeface="Arial" pitchFamily="34" charset="0"/>
                <a:cs typeface="Arial" pitchFamily="34" charset="0"/>
              </a:rPr>
              <a:t>Over </a:t>
            </a:r>
            <a:r>
              <a:rPr lang="en-CA" sz="2800" b="1" dirty="0">
                <a:latin typeface="Arial" pitchFamily="34" charset="0"/>
                <a:cs typeface="Arial" pitchFamily="34" charset="0"/>
              </a:rPr>
              <a:t>6,600 non-compliance orders were issued including 283 ‘stop work’ orders.</a:t>
            </a:r>
          </a:p>
          <a:p>
            <a:pPr>
              <a:buNone/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>
                <a:solidFill>
                  <a:schemeClr val="tx1"/>
                </a:solidFill>
              </a:rPr>
              <a:t>Student Injury Prevention Sessions, Oct. 2013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030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Safety is part of our core business: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/>
          <a:lstStyle/>
          <a:p>
            <a:r>
              <a:rPr lang="en-CA" dirty="0"/>
              <a:t>f</a:t>
            </a:r>
            <a:r>
              <a:rPr lang="en-CA" dirty="0" smtClean="0"/>
              <a:t>rom senior administration to the classroom teacher and student, everyone has a key role in ensuring our schools are safe places to learn and work in</a:t>
            </a:r>
          </a:p>
          <a:p>
            <a:r>
              <a:rPr lang="en-CA" dirty="0" smtClean="0"/>
              <a:t>‘safety mindedness’ is an attitude that permeates all activities</a:t>
            </a:r>
          </a:p>
          <a:p>
            <a:r>
              <a:rPr lang="en-CA" dirty="0"/>
              <a:t>a</a:t>
            </a:r>
            <a:r>
              <a:rPr lang="en-CA" dirty="0" smtClean="0"/>
              <a:t>ll school boards have a responsibility to ensure this is the case and not just when the Ministry of Labour conducts inspection blitzes or the Ministry of Education provides over and above funding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35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Comments and questions</a:t>
            </a:r>
          </a:p>
          <a:p>
            <a:pPr algn="ctr"/>
            <a:r>
              <a:rPr lang="en-CA" sz="3200" dirty="0" smtClean="0">
                <a:hlinkClick r:id="rId2"/>
              </a:rPr>
              <a:t>Aldo.cianfrini@ontario.ca</a:t>
            </a:r>
            <a:endParaRPr lang="en-CA" sz="3200" dirty="0" smtClean="0"/>
          </a:p>
          <a:p>
            <a:pPr algn="ctr"/>
            <a:r>
              <a:rPr lang="en-CA" sz="3200" dirty="0" smtClean="0">
                <a:hlinkClick r:id="rId3"/>
              </a:rPr>
              <a:t>Steve.soroko@ontario.ca</a:t>
            </a:r>
            <a:r>
              <a:rPr lang="en-CA" sz="3200" dirty="0" smtClean="0"/>
              <a:t> </a:t>
            </a:r>
            <a:endParaRPr lang="en-C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smtClean="0"/>
              <a:t>Student Injury Prevention Sessions, OCT 2013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83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lan\Downloads\iStock_000010814034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325" y="-158750"/>
            <a:ext cx="10788650" cy="71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195" y="2615753"/>
            <a:ext cx="8855399" cy="1295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99851"/>
            <a:ext cx="8208912" cy="77652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CA" sz="6400" b="1" dirty="0"/>
              <a:t>Resources in Support of a School Safety Culture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 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40568" y="5517232"/>
            <a:ext cx="6768752" cy="79208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-PSHSA_full-logo-tagline-large-Transparent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5638346"/>
            <a:ext cx="1728192" cy="541961"/>
          </a:xfrm>
          <a:prstGeom prst="rect">
            <a:avLst/>
          </a:prstGeom>
        </p:spPr>
      </p:pic>
      <p:pic>
        <p:nvPicPr>
          <p:cNvPr id="11" name="Picture 10" descr="code_alt4_logoonl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661248"/>
            <a:ext cx="3456384" cy="4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3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686800" cy="438912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endParaRPr lang="en-US" sz="2200" dirty="0"/>
          </a:p>
          <a:p>
            <a:pPr lvl="1"/>
            <a:r>
              <a:rPr lang="en-CA" sz="2200" dirty="0" smtClean="0"/>
              <a:t>Public Services Health and Safety Association (PSHSA)</a:t>
            </a:r>
          </a:p>
          <a:p>
            <a:pPr lvl="1"/>
            <a:r>
              <a:rPr lang="en-CA" sz="2200" dirty="0" smtClean="0"/>
              <a:t>Ontario </a:t>
            </a:r>
            <a:r>
              <a:rPr lang="en-CA" sz="2200" dirty="0"/>
              <a:t>School </a:t>
            </a:r>
            <a:r>
              <a:rPr lang="en-CA" sz="2200" dirty="0" smtClean="0"/>
              <a:t>Boards’ </a:t>
            </a:r>
            <a:r>
              <a:rPr lang="en-CA" sz="2200" dirty="0"/>
              <a:t>Insurance </a:t>
            </a:r>
            <a:r>
              <a:rPr lang="en-CA" sz="2200" dirty="0" smtClean="0"/>
              <a:t>Exchange (OSBIE)</a:t>
            </a:r>
            <a:endParaRPr lang="en-US" sz="2200" dirty="0"/>
          </a:p>
          <a:p>
            <a:pPr lvl="1"/>
            <a:r>
              <a:rPr lang="en-CA" sz="2200" dirty="0" smtClean="0"/>
              <a:t>Ontario </a:t>
            </a:r>
            <a:r>
              <a:rPr lang="en-CA" sz="2200" dirty="0"/>
              <a:t>Council of Technology </a:t>
            </a:r>
            <a:r>
              <a:rPr lang="en-CA" sz="2200" dirty="0" smtClean="0"/>
              <a:t>Education (OCTE)</a:t>
            </a:r>
            <a:endParaRPr lang="en-US" sz="2200" dirty="0"/>
          </a:p>
          <a:p>
            <a:pPr lvl="1"/>
            <a:r>
              <a:rPr lang="en-CA" sz="2200" dirty="0" smtClean="0"/>
              <a:t>Science Teachers’ </a:t>
            </a:r>
            <a:r>
              <a:rPr lang="en-CA" sz="2200" dirty="0"/>
              <a:t>Association of Ontario </a:t>
            </a:r>
            <a:r>
              <a:rPr lang="en-CA" sz="2200" dirty="0" smtClean="0"/>
              <a:t>(STAO/APSO)</a:t>
            </a:r>
            <a:endParaRPr lang="en-US" sz="2200" dirty="0"/>
          </a:p>
          <a:p>
            <a:pPr lvl="1"/>
            <a:r>
              <a:rPr lang="en-CA" sz="2200" dirty="0" smtClean="0"/>
              <a:t>Ontario </a:t>
            </a:r>
            <a:r>
              <a:rPr lang="en-CA" sz="2200" dirty="0"/>
              <a:t>Association of School </a:t>
            </a:r>
            <a:r>
              <a:rPr lang="en-CA" sz="2200" dirty="0" smtClean="0"/>
              <a:t>Business Officials (OASBO)</a:t>
            </a:r>
          </a:p>
          <a:p>
            <a:pPr lvl="1"/>
            <a:r>
              <a:rPr lang="en-CA" sz="2200" dirty="0" smtClean="0"/>
              <a:t>School </a:t>
            </a:r>
            <a:r>
              <a:rPr lang="en-CA" sz="2200" dirty="0"/>
              <a:t>Boards’ Co-operative </a:t>
            </a:r>
            <a:r>
              <a:rPr lang="en-CA" sz="2200" dirty="0" smtClean="0"/>
              <a:t>Inc. (SBCI)</a:t>
            </a:r>
          </a:p>
          <a:p>
            <a:pPr lvl="1"/>
            <a:r>
              <a:rPr lang="en-CA" sz="2200" dirty="0"/>
              <a:t>Workplace Safety and Prevention Services (WSPS) </a:t>
            </a:r>
            <a:endParaRPr lang="en-US" sz="2200" dirty="0"/>
          </a:p>
          <a:p>
            <a:pPr lvl="1"/>
            <a:r>
              <a:rPr lang="en-CA" sz="2200" dirty="0"/>
              <a:t>Interviews and feedback (15 Boards)</a:t>
            </a:r>
          </a:p>
          <a:p>
            <a:pPr lvl="1"/>
            <a:r>
              <a:rPr lang="en-CA" sz="2200" dirty="0"/>
              <a:t>Director Reference Group </a:t>
            </a:r>
            <a:endParaRPr lang="en-US" sz="2200" dirty="0"/>
          </a:p>
          <a:p>
            <a:pPr marL="0" indent="0">
              <a:lnSpc>
                <a:spcPts val="2600"/>
              </a:lnSpc>
              <a:spcAft>
                <a:spcPts val="600"/>
              </a:spcAft>
              <a:buNone/>
            </a:pPr>
            <a:endParaRPr lang="en-CA" sz="24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spcAft>
                <a:spcPts val="600"/>
              </a:spcAft>
            </a:pPr>
            <a:endParaRPr lang="en-C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Autofit/>
          </a:bodyPr>
          <a:lstStyle/>
          <a:p>
            <a:r>
              <a:rPr lang="en-CA" sz="3200" dirty="0" smtClean="0"/>
              <a:t>Consultation</a:t>
            </a:r>
            <a:r>
              <a:rPr lang="en-CA" sz="3000" dirty="0">
                <a:latin typeface="Arial" pitchFamily="34" charset="0"/>
                <a:cs typeface="Arial" pitchFamily="34" charset="0"/>
              </a:rPr>
              <a:t/>
            </a:r>
            <a:br>
              <a:rPr lang="en-CA" sz="3000" dirty="0">
                <a:latin typeface="Arial" pitchFamily="34" charset="0"/>
                <a:cs typeface="Arial" pitchFamily="34" charset="0"/>
              </a:rPr>
            </a:b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836712"/>
            <a:ext cx="8229600" cy="8640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Members of the HS Team</a:t>
            </a:r>
            <a:b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Health and Safety specialists with expertise in in the area of science and technological education: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Health and Safety Standards and Legislation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Provincial Health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in Education </a:t>
            </a: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Board Health and Safety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Technology, 7 &amp; 8</a:t>
            </a: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Science, 9 – 12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Technological Education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, 9 – 12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36755"/>
      </p:ext>
    </p:extLst>
  </p:cSld>
  <p:clrMapOvr>
    <a:masterClrMapping/>
  </p:clrMapOvr>
  <p:transition advClick="0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Autofit/>
          </a:bodyPr>
          <a:lstStyle/>
          <a:p>
            <a:r>
              <a:rPr lang="en-CA" sz="3000" dirty="0" smtClean="0"/>
              <a:t> </a:t>
            </a:r>
            <a:r>
              <a:rPr lang="en-CA" sz="3200" dirty="0" smtClean="0"/>
              <a:t>Purpose of Resources </a:t>
            </a:r>
            <a:r>
              <a:rPr lang="en-CA" sz="3000" dirty="0">
                <a:latin typeface="Arial" pitchFamily="34" charset="0"/>
                <a:cs typeface="Arial" pitchFamily="34" charset="0"/>
              </a:rPr>
              <a:t/>
            </a:r>
            <a:br>
              <a:rPr lang="en-CA" sz="3000" dirty="0">
                <a:latin typeface="Arial" pitchFamily="34" charset="0"/>
                <a:cs typeface="Arial" pitchFamily="34" charset="0"/>
              </a:rPr>
            </a:b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204864"/>
            <a:ext cx="7200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8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 school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leaders and boards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recognize, understand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 and respond to their responsibilities and duties regarding student health and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342900" indent="-342900">
              <a:lnSpc>
                <a:spcPts val="288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Assist school boards to develop and implement an effective health and safety plan </a:t>
            </a:r>
          </a:p>
          <a:p>
            <a:pPr marL="342900" indent="-342900">
              <a:lnSpc>
                <a:spcPts val="288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 a culture of safety in the schools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1843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/>
              <a:t>T</a:t>
            </a:r>
            <a:r>
              <a:rPr lang="en-CA" sz="3200" dirty="0" smtClean="0"/>
              <a:t>he Resources: 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82" y="162880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Document and two webinars for: </a:t>
            </a:r>
          </a:p>
          <a:p>
            <a:pPr lvl="1"/>
            <a:r>
              <a:rPr lang="en-CA" dirty="0" smtClean="0"/>
              <a:t>Compliance and Safety Culture Resources  </a:t>
            </a:r>
            <a:r>
              <a:rPr lang="en-CA" dirty="0"/>
              <a:t>	</a:t>
            </a:r>
          </a:p>
          <a:p>
            <a:pPr lvl="1"/>
            <a:endParaRPr lang="en-CA" sz="2600" dirty="0" smtClean="0"/>
          </a:p>
          <a:p>
            <a:pPr marL="484632" indent="-457200"/>
            <a:r>
              <a:rPr lang="en-CA" dirty="0"/>
              <a:t>Document and eLearning module for: </a:t>
            </a:r>
          </a:p>
          <a:p>
            <a:pPr lvl="1"/>
            <a:r>
              <a:rPr lang="en-CA" dirty="0" smtClean="0"/>
              <a:t>Grade 7 and 8 </a:t>
            </a:r>
            <a:r>
              <a:rPr lang="en-CA" dirty="0"/>
              <a:t>Science and Technology</a:t>
            </a:r>
          </a:p>
          <a:p>
            <a:pPr lvl="1"/>
            <a:r>
              <a:rPr lang="en-CA" dirty="0"/>
              <a:t>Grade 9-12 Science  </a:t>
            </a:r>
          </a:p>
          <a:p>
            <a:pPr lvl="1"/>
            <a:r>
              <a:rPr lang="en-CA" dirty="0"/>
              <a:t>Grade 9-12 Technological Education  </a:t>
            </a:r>
            <a:endParaRPr lang="en-CA" dirty="0" smtClean="0"/>
          </a:p>
          <a:p>
            <a:pPr marL="393192" lvl="1" indent="0">
              <a:buNone/>
            </a:pPr>
            <a:endParaRPr lang="en-CA" dirty="0"/>
          </a:p>
          <a:p>
            <a:pPr marL="342900" lvl="2" indent="-342900">
              <a:buClr>
                <a:schemeClr val="accent3"/>
              </a:buClr>
              <a:buSzPct val="95000"/>
            </a:pPr>
            <a:r>
              <a:rPr lang="en-CA" sz="2600" dirty="0" smtClean="0"/>
              <a:t>Other (e.g., links to other resources and services)</a:t>
            </a:r>
          </a:p>
          <a:p>
            <a:pPr marL="0" lvl="2" indent="0">
              <a:buClr>
                <a:schemeClr val="accent3"/>
              </a:buClr>
              <a:buSzPct val="95000"/>
              <a:buNone/>
            </a:pPr>
            <a:endParaRPr lang="en-CA" sz="2600" dirty="0"/>
          </a:p>
          <a:p>
            <a:r>
              <a:rPr lang="en-CA" dirty="0" smtClean="0"/>
              <a:t>Posted on CODE Website</a:t>
            </a:r>
          </a:p>
          <a:p>
            <a:pPr lvl="1"/>
            <a:r>
              <a:rPr lang="en-CA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www.ontariodirectors.ca/health_and_safety.html</a:t>
            </a: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>
                <a:solidFill>
                  <a:schemeClr val="tx1"/>
                </a:solidFill>
              </a:rPr>
              <a:t>Student Injury Prevention Sessions, OCT 2013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83916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Compliance and Safety Culture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975244" y="2744924"/>
            <a:ext cx="2863485" cy="2376264"/>
          </a:xfrm>
          <a:prstGeom prst="rect">
            <a:avLst/>
          </a:prstGeom>
        </p:spPr>
      </p:pic>
      <p:pic>
        <p:nvPicPr>
          <p:cNvPr id="7" name="Content Placeholder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1" y="2706480"/>
            <a:ext cx="2304256" cy="245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915816" y="2706481"/>
            <a:ext cx="2970915" cy="2448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1" y="54452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54926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Webinars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74744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9552" y="1920085"/>
            <a:ext cx="8147248" cy="4434840"/>
          </a:xfrm>
        </p:spPr>
        <p:txBody>
          <a:bodyPr/>
          <a:lstStyle/>
          <a:p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Understanding the importance and benefits of developing a proactive health and safety management system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Meet safety obligations under both Education Act and Occupational H&amp;S Act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z="3200" dirty="0" smtClean="0"/>
              <a:t>Objectives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Benefits of a Positive Safety Culture  </a:t>
            </a:r>
            <a:endParaRPr lang="en-CA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962672" cy="443484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19872" y="1958463"/>
            <a:ext cx="5266928" cy="443484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smtClean="0"/>
              <a:t>Fewer injuries and illnesses to staff and students 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smtClean="0"/>
              <a:t>Heightened “safety mindedness” on the part of students and staff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smtClean="0"/>
              <a:t>Realization that safety is everyone’s responsibility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smtClean="0"/>
              <a:t>Sending safety-conscious “new workers” into the workforce 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1"/>
            <a:ext cx="2664296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7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3140968"/>
            <a:ext cx="5410944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Combined </a:t>
            </a:r>
            <a:r>
              <a:rPr lang="en-CA" sz="2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Statistics Phase 1 and </a:t>
            </a:r>
            <a:r>
              <a:rPr lang="en-CA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2:</a:t>
            </a:r>
            <a:endParaRPr lang="en-CA" sz="2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628801"/>
            <a:ext cx="842493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Between September 2011 and June 30, 2012 inspectors conducted over 1,974 field visits to over 900 workplaces.</a:t>
            </a:r>
          </a:p>
          <a:p>
            <a:pPr>
              <a:lnSpc>
                <a:spcPts val="2600"/>
              </a:lnSpc>
            </a:pPr>
            <a:r>
              <a:rPr lang="en-C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(MOL Data)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Autofit/>
          </a:bodyPr>
          <a:lstStyle/>
          <a:p>
            <a:r>
              <a:rPr lang="en-CA" sz="3000" b="1" dirty="0" smtClean="0">
                <a:latin typeface="Arial" pitchFamily="34" charset="0"/>
                <a:cs typeface="Arial" pitchFamily="34" charset="0"/>
              </a:rPr>
              <a:t>Results of the inspections</a:t>
            </a:r>
            <a:r>
              <a:rPr lang="en-CA" sz="3000" dirty="0">
                <a:latin typeface="Arial" pitchFamily="34" charset="0"/>
                <a:cs typeface="Arial" pitchFamily="34" charset="0"/>
              </a:rPr>
              <a:t/>
            </a:r>
            <a:br>
              <a:rPr lang="en-CA" sz="3000" dirty="0">
                <a:latin typeface="Arial" pitchFamily="34" charset="0"/>
                <a:cs typeface="Arial" pitchFamily="34" charset="0"/>
              </a:rPr>
            </a:b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4285545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6,658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Orders in total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9792" y="350100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6,658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Orders in total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67744" y="3645024"/>
            <a:ext cx="6408712" cy="2232248"/>
          </a:xfrm>
          <a:prstGeom prst="rect">
            <a:avLst/>
          </a:prstGeom>
          <a:solidFill>
            <a:srgbClr val="DD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79712" y="4717593"/>
            <a:ext cx="288032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55776" y="386104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5,164 (78%)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time-based orders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6" y="479715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563 (9%)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forthwith orders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0032" y="386104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283 (4%)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stop work orders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0032" y="479715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153 (2%)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 based orders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20272" y="386104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144 (2%)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16686543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Hazard Identification and Risk Assessment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12" y="1628800"/>
            <a:ext cx="8721287" cy="438912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dirty="0" smtClean="0"/>
              <a:t>Two approaches: </a:t>
            </a:r>
          </a:p>
          <a:p>
            <a:pPr lvl="1"/>
            <a:r>
              <a:rPr lang="en-US" dirty="0" smtClean="0"/>
              <a:t>Proactive </a:t>
            </a:r>
          </a:p>
          <a:p>
            <a:pPr lvl="1"/>
            <a:r>
              <a:rPr lang="en-US" dirty="0" smtClean="0"/>
              <a:t>Reactive </a:t>
            </a:r>
          </a:p>
          <a:p>
            <a:pPr lvl="1"/>
            <a:endParaRPr lang="en-US" dirty="0"/>
          </a:p>
          <a:p>
            <a:pPr>
              <a:lnSpc>
                <a:spcPts val="3120"/>
              </a:lnSpc>
              <a:spcAft>
                <a:spcPts val="1200"/>
              </a:spcAft>
            </a:pPr>
            <a:r>
              <a:rPr lang="en-US" dirty="0"/>
              <a:t>Hazard Assessments should be conducted whenever: </a:t>
            </a:r>
          </a:p>
          <a:p>
            <a:pPr lvl="1"/>
            <a:r>
              <a:rPr lang="en-US" dirty="0" smtClean="0"/>
              <a:t>New classroom activity is being considered</a:t>
            </a:r>
          </a:p>
          <a:p>
            <a:pPr lvl="1"/>
            <a:r>
              <a:rPr lang="en-US" dirty="0" smtClean="0"/>
              <a:t>New equipment or process is introduced into a school facility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Risk and Liability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920085"/>
            <a:ext cx="8219256" cy="4434840"/>
          </a:xfrm>
        </p:spPr>
        <p:txBody>
          <a:bodyPr/>
          <a:lstStyle/>
          <a:p>
            <a:pPr marL="0" indent="0">
              <a:lnSpc>
                <a:spcPts val="3000"/>
              </a:lnSpc>
              <a:spcAft>
                <a:spcPts val="1800"/>
              </a:spcAft>
              <a:buNone/>
            </a:pPr>
            <a:r>
              <a:rPr lang="en-US" dirty="0" smtClean="0"/>
              <a:t>Injuries to students and staff =</a:t>
            </a:r>
          </a:p>
          <a:p>
            <a:pPr marL="708660" lvl="1" indent="-342900">
              <a:lnSpc>
                <a:spcPts val="3000"/>
              </a:lnSpc>
              <a:spcAft>
                <a:spcPts val="1800"/>
              </a:spcAft>
            </a:pPr>
            <a:r>
              <a:rPr lang="en-US" dirty="0" smtClean="0"/>
              <a:t>Substantial financial impact</a:t>
            </a:r>
          </a:p>
          <a:p>
            <a:pPr marL="708660" lvl="1" indent="-342900">
              <a:lnSpc>
                <a:spcPts val="3000"/>
              </a:lnSpc>
              <a:spcAft>
                <a:spcPts val="1800"/>
              </a:spcAft>
            </a:pPr>
            <a:r>
              <a:rPr lang="en-US" dirty="0" smtClean="0"/>
              <a:t>Potential damage to the reputation of the school and/or board</a:t>
            </a:r>
          </a:p>
          <a:p>
            <a:pPr marL="708660" lvl="1" indent="-342900">
              <a:lnSpc>
                <a:spcPts val="3000"/>
              </a:lnSpc>
              <a:spcAft>
                <a:spcPts val="1800"/>
              </a:spcAft>
            </a:pPr>
            <a:r>
              <a:rPr lang="en-US" dirty="0" smtClean="0"/>
              <a:t>Your personal liability protection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532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Occupational Health and Safety Act and Regulations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2423160"/>
            <a:ext cx="8219256" cy="4434840"/>
          </a:xfrm>
        </p:spPr>
        <p:txBody>
          <a:bodyPr/>
          <a:lstStyle/>
          <a:p>
            <a:pPr marL="342900" indent="-342900">
              <a:lnSpc>
                <a:spcPts val="3000"/>
              </a:lnSpc>
              <a:spcAft>
                <a:spcPts val="2400"/>
              </a:spcAft>
            </a:pPr>
            <a:r>
              <a:rPr lang="en-US" dirty="0" smtClean="0"/>
              <a:t>You must know what it says and what it means </a:t>
            </a:r>
          </a:p>
          <a:p>
            <a:pPr marL="342900" indent="-342900">
              <a:lnSpc>
                <a:spcPts val="3000"/>
              </a:lnSpc>
              <a:spcAft>
                <a:spcPts val="2400"/>
              </a:spcAft>
            </a:pPr>
            <a:r>
              <a:rPr lang="en-US" dirty="0" smtClean="0"/>
              <a:t> You should refer to key sections and understand all implications </a:t>
            </a:r>
          </a:p>
          <a:p>
            <a:pPr marL="342900" indent="-342900">
              <a:lnSpc>
                <a:spcPts val="3000"/>
              </a:lnSpc>
              <a:spcAft>
                <a:spcPts val="2400"/>
              </a:spcAft>
            </a:pPr>
            <a:r>
              <a:rPr lang="en-US" dirty="0" smtClean="0"/>
              <a:t>All persons, covered under the act, have a “duty” to:  Comply with the </a:t>
            </a:r>
            <a:r>
              <a:rPr lang="en-US" i="1" dirty="0" smtClean="0"/>
              <a:t>Act</a:t>
            </a:r>
            <a:r>
              <a:rPr lang="en-US" dirty="0" smtClean="0"/>
              <a:t> and accompanying regulations</a:t>
            </a:r>
          </a:p>
          <a:p>
            <a:pPr marL="342900" indent="-342900">
              <a:lnSpc>
                <a:spcPts val="3000"/>
              </a:lnSpc>
              <a:spcAft>
                <a:spcPts val="1800"/>
              </a:spcAft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Legal Responsibilities: </a:t>
            </a:r>
            <a:r>
              <a:rPr lang="en-US" sz="3100" dirty="0" smtClean="0"/>
              <a:t>OHSA and IRS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OHSA is based on the principle that everyone has a shared responsibility for health and safety </a:t>
            </a:r>
          </a:p>
          <a:p>
            <a:endParaRPr lang="en-US" dirty="0"/>
          </a:p>
          <a:p>
            <a:r>
              <a:rPr lang="en-US" dirty="0" smtClean="0"/>
              <a:t>Legal duties of supervisor, employer and worker creates an Internal Responsibility System (IRS)</a:t>
            </a:r>
          </a:p>
          <a:p>
            <a:endParaRPr lang="en-US" dirty="0"/>
          </a:p>
          <a:p>
            <a:r>
              <a:rPr lang="en-US" dirty="0" smtClean="0"/>
              <a:t>An effective IRS is key to establishing a strong safety culture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Due Diligence </a:t>
            </a:r>
            <a:r>
              <a:rPr lang="en-CA" sz="3200" dirty="0" smtClean="0"/>
              <a:t>Defence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07904" y="1920085"/>
            <a:ext cx="4978896" cy="4434840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1800"/>
              </a:spcAft>
            </a:pPr>
            <a:endParaRPr lang="en-CA" dirty="0" smtClean="0"/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CA" dirty="0" smtClean="0"/>
              <a:t>Strict liability offence 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CA" dirty="0" smtClean="0"/>
              <a:t>“Reverse onus”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CA" dirty="0" smtClean="0"/>
              <a:t>Guilty until you prove that every precaution reasonable in circumstances was taken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135502" cy="443484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0" y="1816629"/>
            <a:ext cx="3168352" cy="454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1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Due Diligence – What the Courts Expect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3568" y="1920085"/>
            <a:ext cx="8003232" cy="443484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CA" dirty="0" smtClean="0"/>
          </a:p>
          <a:p>
            <a:pPr marL="514350" indent="-514350">
              <a:buAutoNum type="arabicPeriod"/>
            </a:pPr>
            <a:endParaRPr lang="en-CA" dirty="0"/>
          </a:p>
          <a:p>
            <a:pPr marL="0" indent="0">
              <a:lnSpc>
                <a:spcPts val="3120"/>
              </a:lnSpc>
              <a:spcAft>
                <a:spcPts val="1800"/>
              </a:spcAft>
              <a:buNone/>
            </a:pPr>
            <a:r>
              <a:rPr lang="en-CA" b="1" dirty="0" smtClean="0"/>
              <a:t>1.  Exercise an appropriate Standard of Care</a:t>
            </a:r>
          </a:p>
          <a:p>
            <a:pPr lvl="1">
              <a:lnSpc>
                <a:spcPts val="3120"/>
              </a:lnSpc>
              <a:spcAft>
                <a:spcPts val="1800"/>
              </a:spcAft>
            </a:pPr>
            <a:r>
              <a:rPr lang="en-CA" dirty="0" smtClean="0"/>
              <a:t>Act as a “careful and prudent parent”</a:t>
            </a:r>
          </a:p>
          <a:p>
            <a:pPr lvl="1">
              <a:lnSpc>
                <a:spcPts val="3120"/>
              </a:lnSpc>
              <a:spcAft>
                <a:spcPts val="1800"/>
              </a:spcAft>
            </a:pPr>
            <a:r>
              <a:rPr lang="en-CA" dirty="0" smtClean="0"/>
              <a:t>Addressing foreseeable risk of injury</a:t>
            </a:r>
          </a:p>
          <a:p>
            <a:pPr lvl="1">
              <a:lnSpc>
                <a:spcPts val="3120"/>
              </a:lnSpc>
              <a:spcAft>
                <a:spcPts val="1800"/>
              </a:spcAft>
            </a:pPr>
            <a:r>
              <a:rPr lang="en-CA" dirty="0" smtClean="0"/>
              <a:t>Providing adequate supervision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Due Diligence – What the Courts Expect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3568" y="1920085"/>
            <a:ext cx="8003232" cy="443484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endParaRPr lang="en-CA" dirty="0" smtClean="0"/>
          </a:p>
          <a:p>
            <a:pPr marL="0" indent="0">
              <a:lnSpc>
                <a:spcPts val="3120"/>
              </a:lnSpc>
              <a:spcAft>
                <a:spcPts val="1800"/>
              </a:spcAft>
              <a:buNone/>
            </a:pPr>
            <a:r>
              <a:rPr lang="en-CA" sz="2800" b="1" dirty="0" smtClean="0"/>
              <a:t>2.  Exercise due diligence   </a:t>
            </a:r>
          </a:p>
          <a:p>
            <a:pPr marL="0" indent="0">
              <a:lnSpc>
                <a:spcPts val="3120"/>
              </a:lnSpc>
              <a:spcAft>
                <a:spcPts val="1800"/>
              </a:spcAft>
              <a:buNone/>
            </a:pPr>
            <a:r>
              <a:rPr lang="en-CA" dirty="0"/>
              <a:t> </a:t>
            </a:r>
            <a:r>
              <a:rPr lang="en-CA" dirty="0" smtClean="0"/>
              <a:t>    Due diligence requires you to:</a:t>
            </a:r>
          </a:p>
          <a:p>
            <a:pPr lvl="1">
              <a:lnSpc>
                <a:spcPts val="2700"/>
              </a:lnSpc>
              <a:spcAft>
                <a:spcPts val="600"/>
              </a:spcAft>
            </a:pPr>
            <a:r>
              <a:rPr lang="en-CA" dirty="0" smtClean="0"/>
              <a:t>Develop specific procedures and practices</a:t>
            </a:r>
          </a:p>
          <a:p>
            <a:pPr lvl="1">
              <a:lnSpc>
                <a:spcPts val="2700"/>
              </a:lnSpc>
              <a:spcAft>
                <a:spcPts val="600"/>
              </a:spcAft>
            </a:pPr>
            <a:r>
              <a:rPr lang="en-CA" dirty="0" smtClean="0"/>
              <a:t>Effectively communicate the </a:t>
            </a:r>
            <a:r>
              <a:rPr lang="en-CA" dirty="0"/>
              <a:t>procedures and </a:t>
            </a:r>
            <a:r>
              <a:rPr lang="en-CA" dirty="0" smtClean="0"/>
              <a:t>practices</a:t>
            </a:r>
          </a:p>
          <a:p>
            <a:pPr lvl="1">
              <a:lnSpc>
                <a:spcPts val="2700"/>
              </a:lnSpc>
              <a:spcAft>
                <a:spcPts val="600"/>
              </a:spcAft>
            </a:pPr>
            <a:r>
              <a:rPr lang="en-CA" dirty="0" smtClean="0"/>
              <a:t>Train all affected staff</a:t>
            </a:r>
          </a:p>
          <a:p>
            <a:pPr lvl="1">
              <a:lnSpc>
                <a:spcPts val="2700"/>
              </a:lnSpc>
              <a:spcAft>
                <a:spcPts val="600"/>
              </a:spcAft>
            </a:pPr>
            <a:r>
              <a:rPr lang="en-CA" dirty="0" smtClean="0"/>
              <a:t>Measure adherence </a:t>
            </a:r>
            <a:endParaRPr lang="en-CA" dirty="0"/>
          </a:p>
          <a:p>
            <a:pPr lvl="1">
              <a:lnSpc>
                <a:spcPts val="2700"/>
              </a:lnSpc>
              <a:spcAft>
                <a:spcPts val="1800"/>
              </a:spcAft>
            </a:pPr>
            <a:r>
              <a:rPr lang="en-CA" dirty="0" smtClean="0"/>
              <a:t>Enforce compliance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Hazard vs. Risk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Definitions: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Hazard </a:t>
            </a:r>
            <a:r>
              <a:rPr lang="en-CA" dirty="0"/>
              <a:t>– </a:t>
            </a:r>
            <a:r>
              <a:rPr lang="en-CA" dirty="0" smtClean="0"/>
              <a:t>something that can result </a:t>
            </a:r>
            <a:r>
              <a:rPr lang="en-CA" dirty="0"/>
              <a:t>in </a:t>
            </a:r>
            <a:r>
              <a:rPr lang="en-CA" dirty="0" smtClean="0"/>
              <a:t>harm or adverse effects to health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CA" dirty="0"/>
              <a:t>Risk – the potential </a:t>
            </a:r>
            <a:r>
              <a:rPr lang="en-CA" dirty="0" smtClean="0"/>
              <a:t>of a </a:t>
            </a:r>
            <a:r>
              <a:rPr lang="en-CA" dirty="0"/>
              <a:t>hazard to do harm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Safe Use of a Table Saw 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962672" cy="44348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Hazard Recognition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Hazard Assessment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Hazard Control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Evaluation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03848" y="1920085"/>
            <a:ext cx="5482952" cy="4434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060848"/>
            <a:ext cx="4654239" cy="393177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Control Hazards to Minimize Risk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e.g., Concentrated Hydrochloric Acid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Hazards: </a:t>
            </a:r>
          </a:p>
          <a:p>
            <a:r>
              <a:rPr lang="en-US" dirty="0" smtClean="0"/>
              <a:t>Corrosive to skin on contact</a:t>
            </a:r>
          </a:p>
          <a:p>
            <a:r>
              <a:rPr lang="en-US" dirty="0" smtClean="0"/>
              <a:t>Corrosive to respiratory </a:t>
            </a:r>
          </a:p>
          <a:p>
            <a:pPr marL="0" indent="0">
              <a:buNone/>
            </a:pPr>
            <a:r>
              <a:rPr lang="en-US" dirty="0" smtClean="0"/>
              <a:t>    system if inhaled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are these hazards controlled </a:t>
            </a:r>
          </a:p>
          <a:p>
            <a:pPr marL="0" indent="0">
              <a:buNone/>
            </a:pPr>
            <a:r>
              <a:rPr lang="en-US" dirty="0" smtClean="0"/>
              <a:t>In this photo?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229" y="1964491"/>
            <a:ext cx="2489571" cy="33996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r>
              <a:rPr lang="en-CA" dirty="0"/>
              <a:t>A </a:t>
            </a:r>
            <a:r>
              <a:rPr lang="en-CA" b="1" dirty="0"/>
              <a:t>time-based order</a:t>
            </a:r>
            <a:r>
              <a:rPr lang="en-CA" dirty="0"/>
              <a:t>, does not present an imminent safety hazard. They specify the time in which an employer must achieve compliance with the </a:t>
            </a:r>
            <a:r>
              <a:rPr lang="en-CA" dirty="0" smtClean="0"/>
              <a:t>order; </a:t>
            </a:r>
            <a:endParaRPr lang="en-CA" dirty="0"/>
          </a:p>
          <a:p>
            <a:r>
              <a:rPr lang="en-CA" dirty="0"/>
              <a:t>A </a:t>
            </a:r>
            <a:r>
              <a:rPr lang="en-CA" b="1" dirty="0"/>
              <a:t>stop work order</a:t>
            </a:r>
            <a:r>
              <a:rPr lang="en-CA" dirty="0"/>
              <a:t> is issued by an inspector if a violation is found that is of immediate danger to a worker’s health and safety. Such an order eliminates the worker’s exposure to the hazard by generally requiring a piece of equipment or process not to be used until the violation is </a:t>
            </a:r>
            <a:r>
              <a:rPr lang="en-CA" dirty="0" smtClean="0"/>
              <a:t>corrected</a:t>
            </a:r>
            <a:r>
              <a:rPr lang="en-CA" dirty="0"/>
              <a:t>;</a:t>
            </a:r>
            <a:endParaRPr lang="en-CA" dirty="0" smtClean="0"/>
          </a:p>
          <a:p>
            <a:r>
              <a:rPr lang="en-CA" dirty="0" smtClean="0"/>
              <a:t> </a:t>
            </a:r>
            <a:r>
              <a:rPr lang="en-CA" b="1" dirty="0"/>
              <a:t>Forthwith </a:t>
            </a:r>
            <a:r>
              <a:rPr lang="en-CA" b="1" dirty="0" smtClean="0"/>
              <a:t>order-</a:t>
            </a:r>
            <a:r>
              <a:rPr lang="en-CA" dirty="0" smtClean="0"/>
              <a:t> efforts </a:t>
            </a:r>
            <a:r>
              <a:rPr lang="en-CA" dirty="0"/>
              <a:t>to achieve compliance must begin immediately and be completed before the inspector </a:t>
            </a:r>
            <a:r>
              <a:rPr lang="en-CA" dirty="0" smtClean="0"/>
              <a:t>leaves</a:t>
            </a:r>
            <a:r>
              <a:rPr lang="en-CA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6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Recognizing Hazards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Ministry of Labour </a:t>
            </a:r>
            <a:r>
              <a:rPr lang="en-CA" dirty="0" smtClean="0"/>
              <a:t>Inspection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20" y="2492896"/>
            <a:ext cx="3895929" cy="29406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433545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3"/>
              </a:rPr>
              <a:t>Click to link to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64096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Hazards and Controls in the Gummy Bear Demo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7018523" cy="458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0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>
                <a:solidFill>
                  <a:schemeClr val="tx1"/>
                </a:solidFill>
              </a:rPr>
              <a:t>Student Injury Prevention Sessions, OCT 2013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339" y="116632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Program Resources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0555"/>
            <a:ext cx="2880320" cy="340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E:\stao\CODE\october presentations\powerpoint\covers\EN_7-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2908"/>
            <a:ext cx="5229689" cy="351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034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>
                <a:solidFill>
                  <a:schemeClr val="tx1"/>
                </a:solidFill>
              </a:rPr>
              <a:t>Student Injury Prevention Sessions, OCT 2013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339" y="116632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Program Resources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4" y="2045660"/>
            <a:ext cx="3079288" cy="348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E:\stao\CODE\october presentations\powerpoint\covers\EN_9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980794"/>
            <a:ext cx="5286327" cy="35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007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>
                <a:solidFill>
                  <a:schemeClr val="tx1"/>
                </a:solidFill>
              </a:rPr>
              <a:t>Student Injury Prevention Sessions, OCT 2013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339" y="116632"/>
            <a:ext cx="7851648" cy="108012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Program Resources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728405" cy="348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E:\stao\CODE\october presentations\powerpoint\covers\EN_Te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76859"/>
            <a:ext cx="5433599" cy="36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891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8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Program Resource Documents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Common Elements </a:t>
            </a:r>
          </a:p>
          <a:p>
            <a:pPr lvl="1">
              <a:lnSpc>
                <a:spcPts val="2880"/>
              </a:lnSpc>
              <a:spcAft>
                <a:spcPts val="600"/>
              </a:spcAft>
            </a:pPr>
            <a:r>
              <a:rPr lang="en-US" dirty="0" smtClean="0"/>
              <a:t>Shared </a:t>
            </a:r>
            <a:r>
              <a:rPr lang="en-US" dirty="0"/>
              <a:t>Understanding </a:t>
            </a:r>
            <a:r>
              <a:rPr lang="en-US" dirty="0" smtClean="0"/>
              <a:t>and Sample </a:t>
            </a:r>
            <a:r>
              <a:rPr lang="en-US" dirty="0"/>
              <a:t>Discussion </a:t>
            </a:r>
            <a:r>
              <a:rPr lang="en-US" dirty="0" smtClean="0"/>
              <a:t>Questions</a:t>
            </a:r>
          </a:p>
          <a:p>
            <a:pPr lvl="1">
              <a:lnSpc>
                <a:spcPts val="2880"/>
              </a:lnSpc>
              <a:spcAft>
                <a:spcPts val="600"/>
              </a:spcAft>
            </a:pPr>
            <a:r>
              <a:rPr lang="en-US" dirty="0" smtClean="0"/>
              <a:t>Safety Checklists </a:t>
            </a:r>
            <a:endParaRPr lang="en-US" dirty="0"/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Purpose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ts val="2880"/>
              </a:lnSpc>
              <a:spcAft>
                <a:spcPts val="600"/>
              </a:spcAft>
            </a:pPr>
            <a:r>
              <a:rPr lang="en-US" dirty="0" smtClean="0"/>
              <a:t>To </a:t>
            </a:r>
            <a:r>
              <a:rPr lang="en-US" dirty="0"/>
              <a:t>facilitate an open and collaborative discussion between teacher and principal </a:t>
            </a:r>
            <a:r>
              <a:rPr lang="en-US" dirty="0" smtClean="0"/>
              <a:t>during facility visits</a:t>
            </a:r>
          </a:p>
          <a:p>
            <a:pPr marL="393192" lvl="1" indent="0">
              <a:lnSpc>
                <a:spcPts val="2880"/>
              </a:lnSpc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spc="-150" dirty="0" smtClean="0">
                <a:latin typeface="Arial Black" pitchFamily="34" charset="0"/>
              </a:rPr>
              <a:t/>
            </a:r>
            <a:br>
              <a:rPr lang="en-US" sz="5400" b="1" spc="-150" dirty="0" smtClean="0">
                <a:latin typeface="Arial Black" pitchFamily="34" charset="0"/>
              </a:rPr>
            </a:br>
            <a:r>
              <a:rPr lang="en-US" sz="5400" b="1" spc="-150" dirty="0">
                <a:latin typeface="Arial Black" pitchFamily="34" charset="0"/>
              </a:rPr>
              <a:t/>
            </a:r>
            <a:br>
              <a:rPr lang="en-US" sz="5400" b="1" spc="-150" dirty="0">
                <a:latin typeface="Arial Black" pitchFamily="34" charset="0"/>
              </a:rPr>
            </a:br>
            <a:r>
              <a:rPr lang="en-US" sz="5400" b="1" spc="-150" dirty="0" smtClean="0">
                <a:latin typeface="Arial Black" pitchFamily="34" charset="0"/>
              </a:rPr>
              <a:t/>
            </a:r>
            <a:br>
              <a:rPr lang="en-US" sz="5400" b="1" spc="-150" dirty="0" smtClean="0">
                <a:latin typeface="Arial Black" pitchFamily="34" charset="0"/>
              </a:rPr>
            </a:br>
            <a:r>
              <a:rPr lang="en-US" sz="5400" b="1" spc="-150" dirty="0">
                <a:latin typeface="Arial Black" pitchFamily="34" charset="0"/>
              </a:rPr>
              <a:t/>
            </a:r>
            <a:br>
              <a:rPr lang="en-US" sz="5400" b="1" spc="-150" dirty="0">
                <a:latin typeface="Arial Black" pitchFamily="34" charset="0"/>
              </a:rPr>
            </a:br>
            <a:r>
              <a:rPr lang="en-US" sz="3600" b="1" spc="-150" dirty="0" smtClean="0"/>
              <a:t>Benefits </a:t>
            </a:r>
            <a:r>
              <a:rPr lang="en-US" sz="3600" b="1" spc="-150" dirty="0"/>
              <a:t>of eLearning</a:t>
            </a:r>
            <a:r>
              <a:rPr lang="en-US" sz="5400" b="1" spc="-150" dirty="0">
                <a:latin typeface="Arial Black" pitchFamily="34" charset="0"/>
              </a:rPr>
              <a:t/>
            </a:r>
            <a:br>
              <a:rPr lang="en-US" sz="5400" b="1" spc="-150" dirty="0">
                <a:latin typeface="Arial Black" pitchFamily="34" charset="0"/>
              </a:rPr>
            </a:b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347048" cy="4434840"/>
          </a:xfrm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Just in time (available 24/7)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Self-paced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Increased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retention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Consistent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delivery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B050"/>
                </a:solidFill>
                <a:latin typeface="Myriad Pro" pitchFamily="34" charset="0"/>
              </a:rPr>
              <a:t>Green</a:t>
            </a:r>
            <a:endParaRPr lang="en-US" sz="2400" dirty="0">
              <a:solidFill>
                <a:srgbClr val="00B050"/>
              </a:solidFill>
              <a:latin typeface="Myriad Pro" pitchFamily="34" charset="0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Significant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</a:rPr>
              <a:t>return on investment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Grades 7 and 8 Science and Technology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>
                <a:solidFill>
                  <a:schemeClr val="tx1"/>
                </a:solidFill>
              </a:rPr>
              <a:t>Student Injury Prevention Sessions, OCT 2013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Content Placeholder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0555"/>
            <a:ext cx="2880320" cy="340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E:\stao\CODE\october presentations\powerpoint\covers\EN_7-8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2908"/>
            <a:ext cx="5229689" cy="351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5703365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Click to start module</a:t>
            </a:r>
            <a:endParaRPr lang="en-CA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664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71184" cy="136815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3600" dirty="0" smtClean="0"/>
              <a:t>Safety </a:t>
            </a:r>
            <a:r>
              <a:rPr lang="en-CA" sz="3600" dirty="0"/>
              <a:t>Checklists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sz="2400" dirty="0" smtClean="0"/>
              <a:t>Purpose</a:t>
            </a:r>
            <a:r>
              <a:rPr lang="en-CA" sz="2400" dirty="0"/>
              <a:t>:  </a:t>
            </a:r>
            <a:endParaRPr lang="en-CA" sz="2400" dirty="0" smtClean="0"/>
          </a:p>
          <a:p>
            <a:endParaRPr lang="en-US" sz="1600" dirty="0"/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800" b="0" dirty="0" smtClean="0"/>
              <a:t>To </a:t>
            </a:r>
            <a:r>
              <a:rPr lang="en-CA" sz="1800" b="0" dirty="0"/>
              <a:t>provide a sample set of look fors during your </a:t>
            </a:r>
            <a:r>
              <a:rPr lang="en-CA" sz="1800" b="0" dirty="0" smtClean="0"/>
              <a:t>visits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800" b="0" dirty="0" smtClean="0"/>
              <a:t>Initiate </a:t>
            </a:r>
            <a:r>
              <a:rPr lang="en-CA" sz="1800" b="0" dirty="0"/>
              <a:t>a frank and collaborative “safety mindedness” discussion with teachers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77997"/>
            <a:ext cx="372143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40078"/>
            <a:ext cx="5029200" cy="369332"/>
          </a:xfrm>
        </p:spPr>
        <p:txBody>
          <a:bodyPr>
            <a:normAutofit fontScale="90000"/>
          </a:bodyPr>
          <a:lstStyle/>
          <a:p>
            <a:r>
              <a:rPr lang="en-CA" sz="3600" dirty="0" smtClean="0"/>
              <a:t>Sample “Look Fors</a:t>
            </a:r>
            <a:r>
              <a:rPr lang="en-CA" dirty="0" smtClean="0"/>
              <a:t>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95" y="1385434"/>
            <a:ext cx="6327314" cy="548786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704856" cy="4824536"/>
          </a:xfrm>
        </p:spPr>
        <p:txBody>
          <a:bodyPr>
            <a:normAutofit/>
          </a:bodyPr>
          <a:lstStyle/>
          <a:p>
            <a:pPr>
              <a:lnSpc>
                <a:spcPts val="1000"/>
              </a:lnSpc>
              <a:buNone/>
            </a:pPr>
            <a:endParaRPr lang="en-CA" sz="2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Clr>
                <a:schemeClr val="accent3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guarding/shielding (64% or 116 orders), </a:t>
            </a:r>
          </a:p>
          <a:p>
            <a:pPr lvl="1">
              <a:lnSpc>
                <a:spcPct val="80000"/>
              </a:lnSpc>
              <a:buClr>
                <a:schemeClr val="accent3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lifting device (i.e. inspection, weight capacity) (12% or 21 orders), </a:t>
            </a:r>
          </a:p>
          <a:p>
            <a:pPr lvl="1">
              <a:lnSpc>
                <a:spcPct val="80000"/>
              </a:lnSpc>
              <a:buClr>
                <a:schemeClr val="accent3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hazard of falling (i.e. ladders, guardrails) (8% or 14 orders) </a:t>
            </a:r>
          </a:p>
          <a:p>
            <a:pPr lvl="1">
              <a:lnSpc>
                <a:spcPct val="80000"/>
              </a:lnSpc>
              <a:buClr>
                <a:schemeClr val="accent3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fire/flammable/explosion (4% or 8 orders), </a:t>
            </a:r>
          </a:p>
          <a:p>
            <a:pPr lvl="1">
              <a:lnSpc>
                <a:spcPct val="80000"/>
              </a:lnSpc>
              <a:buClr>
                <a:schemeClr val="accent3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maintenance of equipment (2% or 4 orders), and </a:t>
            </a:r>
          </a:p>
          <a:p>
            <a:pPr lvl="1">
              <a:lnSpc>
                <a:spcPct val="80000"/>
              </a:lnSpc>
              <a:buClr>
                <a:schemeClr val="accent3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personal protective equipment (2% or 4 orders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80000"/>
              </a:lnSpc>
              <a:buClr>
                <a:schemeClr val="accent3"/>
              </a:buClr>
            </a:pPr>
            <a:r>
              <a:rPr lang="en-US" dirty="0"/>
              <a:t>c</a:t>
            </a:r>
            <a:r>
              <a:rPr lang="en-US" dirty="0" smtClean="0"/>
              <a:t>hemical hazards</a:t>
            </a:r>
          </a:p>
          <a:p>
            <a:pPr lvl="1">
              <a:lnSpc>
                <a:spcPts val="2400"/>
              </a:lnSpc>
              <a:buClr>
                <a:schemeClr val="accent3"/>
              </a:buClr>
            </a:pPr>
            <a:r>
              <a:rPr lang="en-US" dirty="0"/>
              <a:t>e</a:t>
            </a:r>
            <a:r>
              <a:rPr lang="en-US" dirty="0" smtClean="0"/>
              <a:t>ye wash stations/safety showers</a:t>
            </a:r>
          </a:p>
          <a:p>
            <a:pPr lvl="1">
              <a:lnSpc>
                <a:spcPts val="2400"/>
              </a:lnSpc>
              <a:buClr>
                <a:schemeClr val="accent3"/>
              </a:buClr>
            </a:pPr>
            <a:r>
              <a:rPr lang="en-CA" dirty="0" smtClean="0"/>
              <a:t>obstructions/poor </a:t>
            </a:r>
            <a:r>
              <a:rPr lang="en-CA" dirty="0"/>
              <a:t>housekeeping/ maintenance of floors </a:t>
            </a:r>
          </a:p>
          <a:p>
            <a:pPr lvl="1">
              <a:lnSpc>
                <a:spcPts val="2400"/>
              </a:lnSpc>
              <a:buClr>
                <a:schemeClr val="accent3"/>
              </a:buClr>
            </a:pPr>
            <a:r>
              <a:rPr lang="en-CA" dirty="0" smtClean="0"/>
              <a:t>material </a:t>
            </a:r>
            <a:r>
              <a:rPr lang="en-CA" dirty="0"/>
              <a:t>handling and storage</a:t>
            </a:r>
          </a:p>
          <a:p>
            <a:pPr lvl="1">
              <a:lnSpc>
                <a:spcPct val="80000"/>
              </a:lnSpc>
              <a:buClr>
                <a:schemeClr val="accent3"/>
              </a:buClr>
            </a:pPr>
            <a:endParaRPr lang="en-US" dirty="0" smtClean="0"/>
          </a:p>
          <a:p>
            <a:pPr lvl="1">
              <a:lnSpc>
                <a:spcPct val="80000"/>
              </a:lnSpc>
              <a:buClr>
                <a:schemeClr val="accent3"/>
              </a:buClr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64405"/>
            <a:ext cx="8280920" cy="123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top health and safety concerns found in the 181 orders issued under 25 (2)(h) were: </a:t>
            </a:r>
          </a:p>
          <a:p>
            <a:pPr>
              <a:lnSpc>
                <a:spcPts val="2800"/>
              </a:lnSpc>
            </a:pP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7810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808323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Secondary Technological Education 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>
                <a:solidFill>
                  <a:schemeClr val="tx1"/>
                </a:solidFill>
              </a:rPr>
              <a:t>Student Injury Prevention Sessions, OCT 2013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728405" cy="348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E:\stao\CODE\october presentations\powerpoint\covers\EN_Te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76859"/>
            <a:ext cx="5433599" cy="36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733255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Click to start module </a:t>
            </a:r>
            <a:endParaRPr lang="en-CA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122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62" y="868070"/>
            <a:ext cx="8363272" cy="369332"/>
          </a:xfrm>
        </p:spPr>
        <p:txBody>
          <a:bodyPr>
            <a:noAutofit/>
          </a:bodyPr>
          <a:lstStyle/>
          <a:p>
            <a:r>
              <a:rPr lang="en-CA" sz="3200" dirty="0" smtClean="0"/>
              <a:t>Science 9-12 Sample “Look Fors”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1" y="1953752"/>
            <a:ext cx="801434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09999" y="476672"/>
            <a:ext cx="8496944" cy="801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Safer Alternatives: Reduce Concentrations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0" dirty="0" smtClean="0"/>
          </a:p>
          <a:p>
            <a:pPr marL="0" indent="0">
              <a:buNone/>
            </a:pPr>
            <a:r>
              <a:rPr lang="en-US" sz="2800" b="0" dirty="0" smtClean="0"/>
              <a:t>	</a:t>
            </a:r>
            <a:r>
              <a:rPr lang="en-US" sz="2400" b="0" dirty="0" smtClean="0"/>
              <a:t>e.g., Elephant Toothpaste Demo</a:t>
            </a:r>
          </a:p>
          <a:p>
            <a:pPr marL="0" indent="0"/>
            <a:endParaRPr lang="en-CA" sz="2400" u="sng" dirty="0" smtClean="0">
              <a:hlinkClick r:id="rId3"/>
            </a:endParaRPr>
          </a:p>
          <a:p>
            <a:pPr marL="0" indent="0">
              <a:buNone/>
            </a:pPr>
            <a:r>
              <a:rPr lang="en-US" sz="2400" b="0" dirty="0" smtClean="0"/>
              <a:t>	Chemical:  Hydroge</a:t>
            </a:r>
            <a:r>
              <a:rPr lang="en-US" sz="2400" dirty="0" smtClean="0"/>
              <a:t>n peroxide</a:t>
            </a:r>
          </a:p>
          <a:p>
            <a:pPr marL="0" indent="0">
              <a:buNone/>
            </a:pPr>
            <a:r>
              <a:rPr lang="en-US" sz="2400" dirty="0" smtClean="0"/>
              <a:t>	Choice of concentration:   </a:t>
            </a:r>
          </a:p>
          <a:p>
            <a:pPr marL="0" indent="0">
              <a:buNone/>
            </a:pPr>
            <a:r>
              <a:rPr lang="en-US" sz="2400" dirty="0" smtClean="0"/>
              <a:t>		30% 	  or 	6%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CA" sz="2800" b="0" dirty="0" smtClean="0"/>
          </a:p>
          <a:p>
            <a:pPr marL="0" indent="0">
              <a:buNone/>
            </a:pPr>
            <a:endParaRPr lang="en-US" sz="2800" b="0" dirty="0" smtClean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1753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71" y="512805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4061" y="6181804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6"/>
              </a:rPr>
              <a:t>Click to link to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92411"/>
            <a:ext cx="7200800" cy="534257"/>
          </a:xfrm>
        </p:spPr>
        <p:txBody>
          <a:bodyPr>
            <a:noAutofit/>
          </a:bodyPr>
          <a:lstStyle/>
          <a:p>
            <a:r>
              <a:rPr lang="en-US" sz="3200" dirty="0"/>
              <a:t>Safer Alternatives: </a:t>
            </a:r>
            <a:r>
              <a:rPr lang="en-US" sz="3200" dirty="0" smtClean="0"/>
              <a:t>Cultures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2" y="1600200"/>
            <a:ext cx="8229600" cy="45259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0" dirty="0" smtClean="0"/>
              <a:t>STAO/APSO recommends: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2400" b="0" dirty="0" smtClean="0"/>
              <a:t>“Do not grow cultures of spores collected from environmental surfaces, e.g., telephones, door knobs, and washrooms, etc.”  - </a:t>
            </a:r>
            <a:r>
              <a:rPr lang="en-US" sz="1800" b="0" dirty="0" smtClean="0"/>
              <a:t>Safe ON Science p. 46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2400" dirty="0" smtClean="0"/>
              <a:t>Culture </a:t>
            </a:r>
            <a:r>
              <a:rPr lang="en-US" sz="2400" b="0" dirty="0" smtClean="0"/>
              <a:t>known organisms purchased from approved vendors</a:t>
            </a:r>
            <a:endParaRPr lang="en-US" sz="2400" b="0" dirty="0"/>
          </a:p>
        </p:txBody>
      </p:sp>
      <p:pic>
        <p:nvPicPr>
          <p:cNvPr id="44034" name="Picture 2" descr="http://3.bp.blogspot.com/-ZL4QzOdI4c4/Tqc5A-muilI/AAAAAAAAAMQ/wq2LkgOeEAw/s1600/cell-phone-bacteri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82786"/>
            <a:ext cx="187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3631" y="4361076"/>
            <a:ext cx="1489345" cy="19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7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19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Safer Alternatives: Dissections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96000" y="2174875"/>
            <a:ext cx="2590800" cy="39512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b="0" dirty="0" smtClean="0"/>
              <a:t>Hazards? </a:t>
            </a:r>
          </a:p>
          <a:p>
            <a:endParaRPr lang="en-US" b="0" dirty="0"/>
          </a:p>
          <a:p>
            <a:r>
              <a:rPr lang="en-US" b="0" dirty="0" smtClean="0"/>
              <a:t>    </a:t>
            </a:r>
          </a:p>
          <a:p>
            <a:r>
              <a:rPr lang="en-US" b="0" dirty="0"/>
              <a:t>	</a:t>
            </a:r>
            <a:endParaRPr lang="en-CA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199"/>
            <a:ext cx="5867400" cy="39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>
          <a:xfrm>
            <a:off x="457200" y="368300"/>
            <a:ext cx="6707088" cy="954088"/>
          </a:xfrm>
        </p:spPr>
        <p:txBody>
          <a:bodyPr/>
          <a:lstStyle/>
          <a:p>
            <a:r>
              <a:rPr lang="en-CA" sz="2800" dirty="0" smtClean="0"/>
              <a:t>Sample STAO Fire Safety Video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1828800"/>
            <a:ext cx="7924800" cy="4495800"/>
          </a:xfrm>
          <a:prstGeom prst="rect">
            <a:avLst/>
          </a:prstGeom>
        </p:spPr>
        <p:txBody>
          <a:bodyPr/>
          <a:lstStyle/>
          <a:p>
            <a:pPr marL="0" lvl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Reactivity of Metals – Li, Na, and K</a:t>
            </a:r>
            <a:endParaRPr lang="en-CA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177800" lvl="1" algn="ctr">
              <a:spcBef>
                <a:spcPct val="20000"/>
              </a:spcBef>
              <a:buClr>
                <a:srgbClr val="2367A5"/>
              </a:buClr>
              <a:defRPr/>
            </a:pPr>
            <a:endParaRPr lang="en-CA" sz="1400" kern="0" baseline="-25000" dirty="0">
              <a:latin typeface="+mn-lt"/>
              <a:hlinkClick r:id="rId3" action="ppaction://hlinkfile"/>
            </a:endParaRPr>
          </a:p>
          <a:p>
            <a:pPr marL="465138" lvl="1" indent="-287338">
              <a:spcBef>
                <a:spcPct val="20000"/>
              </a:spcBef>
              <a:buClr>
                <a:srgbClr val="2367A5"/>
              </a:buClr>
              <a:buFont typeface="Wingdings" pitchFamily="2" charset="2"/>
              <a:buChar char="u"/>
              <a:defRPr/>
            </a:pPr>
            <a:endParaRPr lang="nl-NL" sz="1400" kern="0" dirty="0">
              <a:latin typeface="+mn-lt"/>
            </a:endParaRPr>
          </a:p>
          <a:p>
            <a:pPr marL="465138" lvl="1" indent="-287338">
              <a:spcBef>
                <a:spcPct val="20000"/>
              </a:spcBef>
              <a:buClr>
                <a:srgbClr val="2367A5"/>
              </a:buClr>
              <a:buFont typeface="Wingdings" pitchFamily="2" charset="2"/>
              <a:buChar char="u"/>
              <a:defRPr/>
            </a:pPr>
            <a:endParaRPr lang="en-US" sz="1400" kern="0" dirty="0">
              <a:latin typeface="+mn-lt"/>
            </a:endParaRPr>
          </a:p>
          <a:p>
            <a:pPr marL="465138" lvl="1" indent="-287338">
              <a:spcBef>
                <a:spcPct val="20000"/>
              </a:spcBef>
              <a:buClr>
                <a:srgbClr val="2367A5"/>
              </a:buClr>
              <a:buFont typeface="Wingdings" pitchFamily="2" charset="2"/>
              <a:buChar char="u"/>
              <a:defRPr/>
            </a:pPr>
            <a:endParaRPr lang="en-US" sz="1400" kern="0" dirty="0">
              <a:latin typeface="+mn-lt"/>
            </a:endParaRPr>
          </a:p>
          <a:p>
            <a:pPr marL="465138" lvl="1" indent="-287338">
              <a:spcBef>
                <a:spcPct val="20000"/>
              </a:spcBef>
              <a:buClr>
                <a:srgbClr val="2367A5"/>
              </a:buClr>
              <a:buFont typeface="Wingdings" pitchFamily="2" charset="2"/>
              <a:buChar char="u"/>
              <a:defRPr/>
            </a:pPr>
            <a:endParaRPr lang="en-US" sz="1400" kern="0" dirty="0">
              <a:latin typeface="+mn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48050"/>
            <a:ext cx="5314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282809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5"/>
              </a:rPr>
              <a:t>Click to link to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614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684"/>
            <a:ext cx="1822522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53812" y="200645"/>
            <a:ext cx="6172200" cy="1384995"/>
          </a:xfrm>
        </p:spPr>
        <p:txBody>
          <a:bodyPr/>
          <a:lstStyle/>
          <a:p>
            <a:r>
              <a:rPr lang="en-CA" sz="2800" dirty="0" smtClean="0"/>
              <a:t>Risk Management Advice from </a:t>
            </a:r>
            <a:br>
              <a:rPr lang="en-CA" sz="2800" dirty="0" smtClean="0"/>
            </a:br>
            <a:r>
              <a:rPr lang="en-CA" sz="2800" dirty="0" smtClean="0"/>
              <a:t>the Fire Safety Videos</a:t>
            </a:r>
            <a:endParaRPr lang="en-US" sz="2800" dirty="0"/>
          </a:p>
        </p:txBody>
      </p:sp>
      <p:sp>
        <p:nvSpPr>
          <p:cNvPr id="129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001000" cy="434340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Check that the activity aligns with the curriculum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Use the smallest possible quantity/volume of a chemical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Use lower/safer concentrations of reagents</a:t>
            </a:r>
            <a:endParaRPr lang="en-CA" sz="2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CA" sz="2000" dirty="0" smtClean="0"/>
              <a:t>Use </a:t>
            </a:r>
            <a:r>
              <a:rPr lang="en-US" sz="2000" dirty="0" smtClean="0"/>
              <a:t>safer alternatives if possible</a:t>
            </a:r>
            <a:endParaRPr lang="en-CA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Use hot plates instead of open-flame burners</a:t>
            </a:r>
            <a:endParaRPr lang="en-CA" sz="2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/>
              <a:t>Test the activity yourself ahead of time; consult  experienced teachers</a:t>
            </a:r>
          </a:p>
          <a:p>
            <a:pPr marL="542925" lvl="1" indent="-365125">
              <a:spcBef>
                <a:spcPts val="600"/>
              </a:spcBef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46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Ontario Council of Technology Education (OCTE) - Resources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smtClean="0"/>
              <a:t>Student Injury Prevention Sessions, OCT 2013</a:t>
            </a:r>
            <a:endParaRPr lang="en-C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941277"/>
              </p:ext>
            </p:extLst>
          </p:nvPr>
        </p:nvGraphicFramePr>
        <p:xfrm>
          <a:off x="539552" y="2636912"/>
          <a:ext cx="8229600" cy="2952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295232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"/>
                        <a:tabLst>
                          <a:tab pos="457200" algn="l"/>
                        </a:tabLst>
                      </a:pPr>
                      <a:endParaRPr lang="en-CA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"/>
                        <a:tabLst>
                          <a:tab pos="457200" algn="l"/>
                        </a:tabLst>
                      </a:pPr>
                      <a:r>
                        <a:rPr lang="en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2010-11 </a:t>
                      </a: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Financial </a:t>
                      </a:r>
                      <a:r>
                        <a:rPr lang="en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literacy </a:t>
                      </a: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lessons for 8 Broad Based Technology Programs </a:t>
                      </a:r>
                      <a:r>
                        <a:rPr lang="en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the </a:t>
                      </a:r>
                      <a:r>
                        <a:rPr lang="en-CA" sz="2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EduGains</a:t>
                      </a:r>
                      <a:r>
                        <a:rPr lang="en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website; 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"/>
                        <a:tabLst>
                          <a:tab pos="457200" algn="l"/>
                        </a:tabLst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– </a:t>
                      </a:r>
                      <a:r>
                        <a:rPr lang="en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</a:t>
                      </a: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lessons posted on the OCTE </a:t>
                      </a:r>
                      <a:r>
                        <a:rPr lang="en-CA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SafetyNET</a:t>
                      </a: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website; </a:t>
                      </a: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"/>
                        <a:tabLst>
                          <a:tab pos="457200" algn="l"/>
                        </a:tabLst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– Currently updating all existing OCTE </a:t>
                      </a:r>
                      <a:r>
                        <a:rPr lang="en-CA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SafeDOCS</a:t>
                      </a: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align to </a:t>
                      </a:r>
                      <a:r>
                        <a:rPr kumimoji="0" lang="en-CA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</a:t>
                      </a:r>
                      <a:r>
                        <a:rPr kumimoji="0" lang="en-CA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technological education programs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/>
                        <a:buChar char=""/>
                        <a:tabLst>
                          <a:tab pos="457200" algn="l"/>
                        </a:tabLst>
                      </a:pPr>
                      <a:r>
                        <a:rPr kumimoji="0" lang="en-CA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Developed in partnership and funding from Ministry of Education</a:t>
                      </a:r>
                      <a:endParaRPr kumimoji="0" lang="en-CA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4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uirkyfusion.com/wp-content/uploads/2011/09/Home-Depot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20" y="2328028"/>
            <a:ext cx="5380856" cy="40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 dirty="0" smtClean="0"/>
              <a:t>Student Injury Prevention Sessions, OCT 2013</a:t>
            </a:r>
            <a:endParaRPr lang="en-CA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9590" y="9442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Safety Mindedness: </a:t>
            </a:r>
            <a:br>
              <a:rPr lang="en-US" sz="3200" dirty="0" smtClean="0"/>
            </a:br>
            <a:r>
              <a:rPr lang="en-US" sz="3200" dirty="0" smtClean="0"/>
              <a:t>An Attitude for Life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27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9488" y="3140968"/>
            <a:ext cx="5410944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Funding and Reporting </a:t>
            </a:r>
          </a:p>
          <a:p>
            <a:pPr>
              <a:buNone/>
            </a:pP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628801"/>
            <a:ext cx="8424936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 2012-13 school year EDU provided school boards with $9.9 million in one time funding to: </a:t>
            </a:r>
          </a:p>
          <a:p>
            <a:pPr marL="342900" indent="-342900">
              <a:lnSpc>
                <a:spcPts val="2600"/>
              </a:lnSpc>
              <a:buFont typeface="Arial" pitchFamily="34" charset="0"/>
              <a:buChar char="•"/>
            </a:pPr>
            <a:r>
              <a:rPr lang="en-CA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improve safety plans </a:t>
            </a:r>
          </a:p>
          <a:p>
            <a:pPr marL="342900" indent="-342900">
              <a:lnSpc>
                <a:spcPts val="2600"/>
              </a:lnSpc>
              <a:buFont typeface="Arial" pitchFamily="34" charset="0"/>
              <a:buChar char="•"/>
            </a:pPr>
            <a:r>
              <a:rPr lang="en-CA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ddress </a:t>
            </a:r>
            <a:r>
              <a:rPr lang="en-CA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safety issues and environmental concerns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 2013</a:t>
            </a:r>
            <a:endParaRPr lang="en-C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Autofit/>
          </a:bodyPr>
          <a:lstStyle/>
          <a:p>
            <a:r>
              <a:rPr lang="en-CA" sz="3000" dirty="0" smtClean="0"/>
              <a:t>Ministry of Education Funding </a:t>
            </a:r>
            <a:r>
              <a:rPr lang="en-CA" sz="3000" dirty="0">
                <a:latin typeface="Arial" pitchFamily="34" charset="0"/>
                <a:cs typeface="Arial" pitchFamily="34" charset="0"/>
              </a:rPr>
              <a:t/>
            </a:r>
            <a:br>
              <a:rPr lang="en-CA" sz="3000" dirty="0">
                <a:latin typeface="Arial" pitchFamily="34" charset="0"/>
                <a:cs typeface="Arial" pitchFamily="34" charset="0"/>
              </a:rPr>
            </a:b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3933056"/>
            <a:ext cx="1792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$9.9M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39752" y="3573016"/>
            <a:ext cx="6408712" cy="1800200"/>
          </a:xfrm>
          <a:prstGeom prst="rect">
            <a:avLst/>
          </a:prstGeom>
          <a:solidFill>
            <a:srgbClr val="DDE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23728" y="4365104"/>
            <a:ext cx="288032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7944" y="35730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2012-13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760" y="407707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Funding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2200" y="357301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2013-14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7944" y="40770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7.4M (75%)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1760" y="47251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2200" y="40770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2.5M (25%)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7944" y="465313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Reporting due Sept. 30</a:t>
            </a:r>
            <a:r>
              <a:rPr lang="en-US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2013 to EDU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4208" y="465313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Reporting due February 28</a:t>
            </a:r>
            <a:r>
              <a:rPr lang="en-US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2014 to EDU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23528" y="5373216"/>
            <a:ext cx="8424936" cy="93610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lnSpc>
                <a:spcPts val="2400"/>
              </a:lnSpc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en-CA" sz="2200" dirty="0" smtClean="0"/>
              <a:t>In August 2013, EDU sent out a memo informing school boards that the 2013-14 funding was sent out as part of their SHSM funding.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19190697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2852936"/>
            <a:ext cx="8568952" cy="3327648"/>
          </a:xfrm>
        </p:spPr>
        <p:txBody>
          <a:bodyPr>
            <a:noAutofit/>
          </a:bodyPr>
          <a:lstStyle/>
          <a:p>
            <a:pPr lvl="1">
              <a:lnSpc>
                <a:spcPts val="2400"/>
              </a:lnSpc>
              <a:spcAft>
                <a:spcPts val="600"/>
              </a:spcAft>
              <a:buClr>
                <a:schemeClr val="accent3"/>
              </a:buClr>
            </a:pPr>
            <a:r>
              <a:rPr lang="en-CA" sz="2200" dirty="0" smtClean="0">
                <a:latin typeface="Arial" pitchFamily="34" charset="0"/>
                <a:cs typeface="Arial" pitchFamily="34" charset="0"/>
              </a:rPr>
              <a:t>Students </a:t>
            </a:r>
            <a:r>
              <a:rPr lang="en-CA" sz="2200" dirty="0">
                <a:latin typeface="Arial" pitchFamily="34" charset="0"/>
                <a:cs typeface="Arial" pitchFamily="34" charset="0"/>
              </a:rPr>
              <a:t>have access to the broadest range of hands-on learning experiences in their technological education facilities and science labs using safe equipment in risk-free environments</a:t>
            </a:r>
          </a:p>
          <a:p>
            <a:pPr lvl="1">
              <a:lnSpc>
                <a:spcPts val="2400"/>
              </a:lnSpc>
              <a:spcAft>
                <a:spcPts val="600"/>
              </a:spcAft>
              <a:buClr>
                <a:schemeClr val="accent3"/>
              </a:buClr>
            </a:pPr>
            <a:r>
              <a:rPr lang="en-CA" sz="2200" dirty="0">
                <a:latin typeface="Arial" pitchFamily="34" charset="0"/>
                <a:cs typeface="Arial" pitchFamily="34" charset="0"/>
              </a:rPr>
              <a:t>Boards and schools have an up-to-date health and safety plan </a:t>
            </a:r>
          </a:p>
          <a:p>
            <a:pPr lvl="1">
              <a:lnSpc>
                <a:spcPts val="2400"/>
              </a:lnSpc>
              <a:spcAft>
                <a:spcPts val="600"/>
              </a:spcAft>
              <a:buClr>
                <a:schemeClr val="accent3"/>
              </a:buClr>
            </a:pPr>
            <a:r>
              <a:rPr lang="en-CA" sz="2200" dirty="0">
                <a:latin typeface="Arial" pitchFamily="34" charset="0"/>
                <a:cs typeface="Arial" pitchFamily="34" charset="0"/>
              </a:rPr>
              <a:t>School staff have a safety mindset and have relevant and current expertise to address injury prevention in technological education facilities and science labs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700809"/>
            <a:ext cx="7920880" cy="132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one-time funding is intended to support boards in addressing injury prevention in  technological education facilities and science labs to ensure that:</a:t>
            </a:r>
          </a:p>
          <a:p>
            <a:pPr>
              <a:lnSpc>
                <a:spcPts val="2400"/>
              </a:lnSpc>
            </a:pP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Autofit/>
          </a:bodyPr>
          <a:lstStyle/>
          <a:p>
            <a:r>
              <a:rPr lang="en-CA" sz="3000" dirty="0" smtClean="0"/>
              <a:t>Project Objectives</a:t>
            </a:r>
            <a:br>
              <a:rPr lang="en-CA" sz="3000" dirty="0" smtClean="0"/>
            </a:br>
            <a:endParaRPr lang="en-CA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3528" y="6428358"/>
            <a:ext cx="3608040" cy="24100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Student Injury Prevention Sessions, Oct. 2013</a:t>
            </a:r>
            <a:endParaRPr lang="en-CA" dirty="0"/>
          </a:p>
        </p:txBody>
      </p:sp>
      <p:sp>
        <p:nvSpPr>
          <p:cNvPr id="13" name="Oval 12"/>
          <p:cNvSpPr/>
          <p:nvPr/>
        </p:nvSpPr>
        <p:spPr>
          <a:xfrm>
            <a:off x="251520" y="980728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5240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3198</TotalTime>
  <Words>3145</Words>
  <Application>Microsoft Office PowerPoint</Application>
  <PresentationFormat>On-screen Show (4:3)</PresentationFormat>
  <Paragraphs>607</Paragraphs>
  <Slides>78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Arial Black</vt:lpstr>
      <vt:lpstr>Calibri</vt:lpstr>
      <vt:lpstr>Constantia</vt:lpstr>
      <vt:lpstr>Myriad Pro</vt:lpstr>
      <vt:lpstr>Wingdings</vt:lpstr>
      <vt:lpstr>Wingdings 2</vt:lpstr>
      <vt:lpstr>Flow</vt:lpstr>
      <vt:lpstr>PowerPoint Presentation</vt:lpstr>
      <vt:lpstr>Workshop Objectives: </vt:lpstr>
      <vt:lpstr>PowerPoint Presentation</vt:lpstr>
      <vt:lpstr>PowerPoint Presentation</vt:lpstr>
      <vt:lpstr>Results of the inspections </vt:lpstr>
      <vt:lpstr>PowerPoint Presentation</vt:lpstr>
      <vt:lpstr>PowerPoint Presentation</vt:lpstr>
      <vt:lpstr>Ministry of Education Funding  </vt:lpstr>
      <vt:lpstr>Project Objectives </vt:lpstr>
      <vt:lpstr>Ministry of Education Funding  </vt:lpstr>
      <vt:lpstr>Scope of Project  </vt:lpstr>
      <vt:lpstr>PART B: a maximum of 65% of the board allocation </vt:lpstr>
      <vt:lpstr>PowerPoint Presentation</vt:lpstr>
      <vt:lpstr>Category A: </vt:lpstr>
      <vt:lpstr>Category B: </vt:lpstr>
      <vt:lpstr>Category A: </vt:lpstr>
      <vt:lpstr>Category B: </vt:lpstr>
      <vt:lpstr>Category A: </vt:lpstr>
      <vt:lpstr>Category B: </vt:lpstr>
      <vt:lpstr>Category A: </vt:lpstr>
      <vt:lpstr>Category B: </vt:lpstr>
      <vt:lpstr>Category A: </vt:lpstr>
      <vt:lpstr>Category B: </vt:lpstr>
      <vt:lpstr>Category A: </vt:lpstr>
      <vt:lpstr>Category B: </vt:lpstr>
      <vt:lpstr>PowerPoint Presentation</vt:lpstr>
      <vt:lpstr> Is there someone in your board responsible for addressing the results of the recent MOL inspections? </vt:lpstr>
      <vt:lpstr> Is there someone in your board responsible for addressing the results of the recent MOL inspections? </vt:lpstr>
      <vt:lpstr> Is there someone in your board responsible for addressing the results of the recent MOL inspections? </vt:lpstr>
      <vt:lpstr>Did your school board have any non-compliance orders (e.g., Time-based work orders, Stop work orders, Forthwith orders)?</vt:lpstr>
      <vt:lpstr>Have these non-compliance orders been completed?</vt:lpstr>
      <vt:lpstr>How often does your school board conduct inspections of science labs and technological education facilities in schools?</vt:lpstr>
      <vt:lpstr>Who conducts your school board’s inspections of science labs and technological education facilities?</vt:lpstr>
      <vt:lpstr>Does your school board conduct regular safety education/training for science teachers?</vt:lpstr>
      <vt:lpstr>Does your school board conduct regular safety education/training for technological education teachers?</vt:lpstr>
      <vt:lpstr>Does your school board conduct regular safety education/ training for principals and vice principals?</vt:lpstr>
      <vt:lpstr>Who conducts your training?</vt:lpstr>
      <vt:lpstr>What are your school board’s biggest challenges related to meeting the health and safety requirements for safe science labs and technological education facilities?</vt:lpstr>
      <vt:lpstr>What tools/resources/supports are most needed to assist in the establishment of a safety mindedness culture in all schools in your board?</vt:lpstr>
      <vt:lpstr>Safety is part of our core business:</vt:lpstr>
      <vt:lpstr>PowerPoint Presentation</vt:lpstr>
      <vt:lpstr>PowerPoint Presentation</vt:lpstr>
      <vt:lpstr>Consultation </vt:lpstr>
      <vt:lpstr>PowerPoint Presentation</vt:lpstr>
      <vt:lpstr> Purpose of Resources  </vt:lpstr>
      <vt:lpstr>The Resources: </vt:lpstr>
      <vt:lpstr>Compliance and Safety Culture </vt:lpstr>
      <vt:lpstr>Objectives </vt:lpstr>
      <vt:lpstr>Benefits of a Positive Safety Culture  </vt:lpstr>
      <vt:lpstr>Hazard Identification and Risk Assessment </vt:lpstr>
      <vt:lpstr>Risk and Liability </vt:lpstr>
      <vt:lpstr>Occupational Health and Safety Act and Regulations</vt:lpstr>
      <vt:lpstr>Legal Responsibilities: OHSA and IRS </vt:lpstr>
      <vt:lpstr>Due Diligence Defence </vt:lpstr>
      <vt:lpstr>Due Diligence – What the Courts Expect </vt:lpstr>
      <vt:lpstr>Due Diligence – What the Courts Expect  </vt:lpstr>
      <vt:lpstr>Hazard vs. Risk</vt:lpstr>
      <vt:lpstr>Safe Use of a Table Saw </vt:lpstr>
      <vt:lpstr>Control Hazards to Minimize Risk </vt:lpstr>
      <vt:lpstr>Recognizing Hazards </vt:lpstr>
      <vt:lpstr>Hazards and Controls in the Gummy Bear Demo  </vt:lpstr>
      <vt:lpstr>Program Resources </vt:lpstr>
      <vt:lpstr>Program Resources </vt:lpstr>
      <vt:lpstr>Program Resources </vt:lpstr>
      <vt:lpstr>Program Resource Documents </vt:lpstr>
      <vt:lpstr>    Benefits of eLearning </vt:lpstr>
      <vt:lpstr>Grades 7 and 8 Science and Technology </vt:lpstr>
      <vt:lpstr> Safety Checklists  </vt:lpstr>
      <vt:lpstr>Sample “Look Fors”</vt:lpstr>
      <vt:lpstr>Secondary Technological Education </vt:lpstr>
      <vt:lpstr>Science 9-12 Sample “Look Fors”</vt:lpstr>
      <vt:lpstr> Safer Alternatives: Reduce Concentrations</vt:lpstr>
      <vt:lpstr>Safer Alternatives: Cultures</vt:lpstr>
      <vt:lpstr>Safer Alternatives: Dissections </vt:lpstr>
      <vt:lpstr>Sample STAO Fire Safety Video</vt:lpstr>
      <vt:lpstr>Risk Management Advice from  the Fire Safety Videos</vt:lpstr>
      <vt:lpstr>Ontario Council of Technology Education (OCTE) - Resources</vt:lpstr>
      <vt:lpstr>Safety Mindedness:  An Attitude for Life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</dc:creator>
  <cp:lastModifiedBy>milan sanader</cp:lastModifiedBy>
  <cp:revision>216</cp:revision>
  <dcterms:created xsi:type="dcterms:W3CDTF">2013-09-15T20:41:59Z</dcterms:created>
  <dcterms:modified xsi:type="dcterms:W3CDTF">2013-11-12T14:41:29Z</dcterms:modified>
</cp:coreProperties>
</file>